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0080625" cy="7559675"/>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E1C525-536E-4D1D-BAB0-94288FFB3CA3}">
  <a:tblStyle styleId="{37E1C525-536E-4D1D-BAB0-94288FFB3CA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fr-CA" sz="1400" b="0" i="0" u="none" strike="noStrike" cap="none">
                <a:latin typeface="Times New Roman"/>
                <a:ea typeface="Times New Roman"/>
                <a:cs typeface="Times New Roman"/>
                <a:sym typeface="Times New Roman"/>
              </a:rPr>
              <a:t>‹N°›</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p1: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CA" sz="2000" b="0" strike="noStrike">
                <a:latin typeface="Arial"/>
                <a:ea typeface="Arial"/>
                <a:cs typeface="Arial"/>
                <a:sym typeface="Arial"/>
              </a:rPr>
              <a:t>Objectifs : donner les bonnes recommandations aux enfants et aussi au famille via le livret</a:t>
            </a:r>
            <a:endParaRPr sz="2000" b="0" strike="noStrike">
              <a:latin typeface="Arial"/>
              <a:ea typeface="Arial"/>
              <a:cs typeface="Arial"/>
              <a:sym typeface="Arial"/>
            </a:endParaRPr>
          </a:p>
          <a:p>
            <a:pPr marL="0" lvl="0" indent="0" algn="l" rtl="0">
              <a:spcBef>
                <a:spcPts val="0"/>
              </a:spcBef>
              <a:spcAft>
                <a:spcPts val="0"/>
              </a:spcAft>
              <a:buNone/>
            </a:pP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Afin d'éviter le développement des infections urinaires, hypertonie des sphincter ( rétention urinaire , constipation chronique)</a:t>
            </a:r>
            <a:endParaRPr sz="2000" b="0" strike="noStrike">
              <a:latin typeface="Arial"/>
              <a:ea typeface="Arial"/>
              <a:cs typeface="Arial"/>
              <a:sym typeface="Arial"/>
            </a:endParaRPr>
          </a:p>
          <a:p>
            <a:pPr marL="0" lvl="0" indent="0" algn="l" rtl="0">
              <a:spcBef>
                <a:spcPts val="0"/>
              </a:spcBef>
              <a:spcAft>
                <a:spcPts val="0"/>
              </a:spcAft>
              <a:buNone/>
            </a:pP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Solliciter les représentants de la commune pour avoir des infrastructures suffisantes et propres en terme de sanitaires</a:t>
            </a:r>
            <a:endParaRPr sz="2000" b="0" strike="noStrik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 name="Google Shape;167;p10:notes"/>
          <p:cNvSpPr txBox="1">
            <a:spLocks noGrp="1"/>
          </p:cNvSpPr>
          <p:nvPr>
            <p:ph type="body" idx="1"/>
          </p:nvPr>
        </p:nvSpPr>
        <p:spPr>
          <a:xfrm>
            <a:off x="756000" y="5078520"/>
            <a:ext cx="6047640" cy="48718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CA" sz="2000" b="0" strike="noStrike">
                <a:latin typeface="Arial"/>
                <a:ea typeface="Arial"/>
                <a:cs typeface="Arial"/>
                <a:sym typeface="Arial"/>
              </a:rPr>
              <a:t>ASSIS : </a:t>
            </a: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Il faut bien baisser le pantalon, le slip, caleçon , collant jusqu'au cheville </a:t>
            </a: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Les pieds doivent être en appui , si ils ne touche pas le sol il faut mette un petit </a:t>
            </a: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Ne pas s'enfoncer dans les toilettes, mettre un réducteur</a:t>
            </a:r>
            <a:endParaRPr sz="2000" b="0" strike="noStrike">
              <a:latin typeface="Arial"/>
              <a:ea typeface="Arial"/>
              <a:cs typeface="Arial"/>
              <a:sym typeface="Arial"/>
            </a:endParaRPr>
          </a:p>
          <a:p>
            <a:pPr marL="0" lvl="0" indent="0" algn="l" rtl="0">
              <a:spcBef>
                <a:spcPts val="0"/>
              </a:spcBef>
              <a:spcAft>
                <a:spcPts val="0"/>
              </a:spcAft>
              <a:buNone/>
            </a:pP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DEBOUT :</a:t>
            </a: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Lever la lunette, puis la rabaisser après</a:t>
            </a:r>
            <a:endParaRPr sz="2000" b="0" strike="noStrike">
              <a:latin typeface="Arial"/>
              <a:ea typeface="Arial"/>
              <a:cs typeface="Arial"/>
              <a:sym typeface="Arial"/>
            </a:endParaRPr>
          </a:p>
          <a:p>
            <a:pPr marL="0" lvl="0" indent="0" algn="l" rtl="0">
              <a:spcBef>
                <a:spcPts val="0"/>
              </a:spcBef>
              <a:spcAft>
                <a:spcPts val="0"/>
              </a:spcAft>
              <a:buNone/>
            </a:pP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Dans les 2 cas : </a:t>
            </a: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Il faut prendre son temps</a:t>
            </a: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Ne pas pousser </a:t>
            </a: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Bien se détendre</a:t>
            </a: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Aller jusqu’à la dernière goutte</a:t>
            </a:r>
            <a:endParaRPr sz="2000" b="0" strike="noStrike">
              <a:latin typeface="Arial"/>
              <a:ea typeface="Arial"/>
              <a:cs typeface="Arial"/>
              <a:sym typeface="Arial"/>
            </a:endParaRPr>
          </a:p>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11: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CA" sz="2000" b="0" strike="noStrike">
                <a:latin typeface="Arial"/>
                <a:ea typeface="Arial"/>
                <a:cs typeface="Arial"/>
                <a:sym typeface="Arial"/>
              </a:rPr>
              <a:t>Bien s'essuyer, de l'avant vers l'arrière , démonstration avec les bébés sexués</a:t>
            </a:r>
            <a:endParaRPr sz="2000" b="0" strike="noStrike">
              <a:latin typeface="Arial"/>
              <a:ea typeface="Arial"/>
              <a:cs typeface="Arial"/>
              <a:sym typeface="Arial"/>
            </a:endParaRPr>
          </a:p>
          <a:p>
            <a:pPr marL="0" lvl="0" indent="0" algn="l" rtl="0">
              <a:spcBef>
                <a:spcPts val="0"/>
              </a:spcBef>
              <a:spcAft>
                <a:spcPts val="0"/>
              </a:spcAft>
              <a:buNone/>
            </a:pP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TIRER la chasse d'eau</a:t>
            </a:r>
            <a:endParaRPr sz="2000" b="0" strike="noStrike">
              <a:latin typeface="Arial"/>
              <a:ea typeface="Arial"/>
              <a:cs typeface="Arial"/>
              <a:sym typeface="Arial"/>
            </a:endParaRPr>
          </a:p>
          <a:p>
            <a:pPr marL="0" lvl="0" indent="0" algn="l" rtl="0">
              <a:spcBef>
                <a:spcPts val="0"/>
              </a:spcBef>
              <a:spcAft>
                <a:spcPts val="0"/>
              </a:spcAft>
              <a:buNone/>
            </a:pP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Puis bien se laver les mains détaillé après</a:t>
            </a:r>
            <a:endParaRPr sz="2000" b="0" strike="noStrike">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9" name="Google Shape;189;p12: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r-CA" sz="1100">
                <a:solidFill>
                  <a:srgbClr val="252121"/>
                </a:solidFill>
                <a:highlight>
                  <a:srgbClr val="FFFFFF"/>
                </a:highlight>
              </a:rPr>
              <a:t>Parce que le rhume, la grippe et surtout le coronavirus se baladent! La plupart du temps, c’est par l’air et les mains qu’on transmet les virus et bactéries. Les enfants touchent tout, ramassent les saletés qu’ils trouvent par terre, mettent leurs mains sales dans leur bouche… Bref, avec les personnes âgées, ce sont les plus vulnérables face à ces maladies. Pour éviter la contagion, suivez nos astuces et conseils.</a:t>
            </a:r>
            <a:endParaRPr/>
          </a:p>
        </p:txBody>
      </p:sp>
      <p:sp>
        <p:nvSpPr>
          <p:cNvPr id="196" name="Google Shape;196;p13: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fr-CA" sz="1100">
                <a:solidFill>
                  <a:schemeClr val="dk1"/>
                </a:solidFill>
              </a:rPr>
              <a:t>Un bon lavage des mains se fait en six étapes : </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fr-CA" sz="1100">
                <a:solidFill>
                  <a:schemeClr val="dk1"/>
                </a:solidFill>
              </a:rPr>
              <a:t>1. Mouillez vos mains </a:t>
            </a:r>
            <a:endParaRPr sz="1100">
              <a:solidFill>
                <a:schemeClr val="dk1"/>
              </a:solidFill>
            </a:endParaRPr>
          </a:p>
          <a:p>
            <a:pPr marL="0" lvl="0" indent="0" algn="l" rtl="0">
              <a:lnSpc>
                <a:spcPct val="115000"/>
              </a:lnSpc>
              <a:spcBef>
                <a:spcPts val="0"/>
              </a:spcBef>
              <a:spcAft>
                <a:spcPts val="0"/>
              </a:spcAft>
              <a:buNone/>
            </a:pPr>
            <a:r>
              <a:rPr lang="fr-CA" sz="1100">
                <a:solidFill>
                  <a:schemeClr val="dk1"/>
                </a:solidFill>
              </a:rPr>
              <a:t>2. Mettez du savon sur vos mains </a:t>
            </a:r>
            <a:endParaRPr sz="1100">
              <a:solidFill>
                <a:schemeClr val="dk1"/>
              </a:solidFill>
            </a:endParaRPr>
          </a:p>
          <a:p>
            <a:pPr marL="0" lvl="0" indent="0" algn="l" rtl="0">
              <a:lnSpc>
                <a:spcPct val="115000"/>
              </a:lnSpc>
              <a:spcBef>
                <a:spcPts val="0"/>
              </a:spcBef>
              <a:spcAft>
                <a:spcPts val="0"/>
              </a:spcAft>
              <a:buNone/>
            </a:pPr>
            <a:r>
              <a:rPr lang="fr-CA" sz="1100">
                <a:solidFill>
                  <a:schemeClr val="dk1"/>
                </a:solidFill>
              </a:rPr>
              <a:t>3. Frottez vos mains ensemble 20 secondes (temps de la chanson “au clair de la lune”). Lavez les paumes, entre les doigts, le dessus des mains, les poignets, les pouces, le bout des doigts et les ongles. </a:t>
            </a:r>
            <a:endParaRPr sz="1100">
              <a:solidFill>
                <a:schemeClr val="dk1"/>
              </a:solidFill>
            </a:endParaRPr>
          </a:p>
          <a:p>
            <a:pPr marL="0" lvl="0" indent="0" algn="l" rtl="0">
              <a:lnSpc>
                <a:spcPct val="115000"/>
              </a:lnSpc>
              <a:spcBef>
                <a:spcPts val="0"/>
              </a:spcBef>
              <a:spcAft>
                <a:spcPts val="0"/>
              </a:spcAft>
              <a:buNone/>
            </a:pPr>
            <a:r>
              <a:rPr lang="fr-CA" sz="1100">
                <a:solidFill>
                  <a:schemeClr val="dk1"/>
                </a:solidFill>
              </a:rPr>
              <a:t>4. Rincez jusqu’à ce que tout le savon soit enlevé, environ 10 secondes. </a:t>
            </a:r>
            <a:endParaRPr sz="1100">
              <a:solidFill>
                <a:schemeClr val="dk1"/>
              </a:solidFill>
            </a:endParaRPr>
          </a:p>
          <a:p>
            <a:pPr marL="0" lvl="0" indent="0" algn="l" rtl="0">
              <a:lnSpc>
                <a:spcPct val="115000"/>
              </a:lnSpc>
              <a:spcBef>
                <a:spcPts val="0"/>
              </a:spcBef>
              <a:spcAft>
                <a:spcPts val="0"/>
              </a:spcAft>
              <a:buNone/>
            </a:pPr>
            <a:r>
              <a:rPr lang="fr-CA" sz="1100">
                <a:solidFill>
                  <a:schemeClr val="dk1"/>
                </a:solidFill>
              </a:rPr>
              <a:t>5. Essuyez vos mains avec une serviette jetable propre. </a:t>
            </a:r>
            <a:endParaRPr sz="1100">
              <a:solidFill>
                <a:schemeClr val="dk1"/>
              </a:solidFill>
            </a:endParaRPr>
          </a:p>
          <a:p>
            <a:pPr marL="0" lvl="0" indent="0" algn="l" rtl="0">
              <a:lnSpc>
                <a:spcPct val="115000"/>
              </a:lnSpc>
              <a:spcBef>
                <a:spcPts val="0"/>
              </a:spcBef>
              <a:spcAft>
                <a:spcPts val="0"/>
              </a:spcAft>
              <a:buNone/>
            </a:pPr>
            <a:r>
              <a:rPr lang="fr-CA" sz="1100">
                <a:solidFill>
                  <a:schemeClr val="dk1"/>
                </a:solidFill>
              </a:rPr>
              <a:t>6. Utilisez la serviette pour fermer le robinet et ouvrir la porte de la salle de toilette.</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1100">
                <a:solidFill>
                  <a:schemeClr val="dk1"/>
                </a:solidFill>
              </a:rPr>
              <a:t>La friction du séchage des mains est aussi très importante. C’est une des raisons pour lesquelles il est préférable de fournir des serviettes de papier plutôt que des séchoirs à air chaud, dans les salles de toilette d’écoles. De plus, les séchoirs laissent souvent les mains chaudes et humides, des conditions idéales au développement de micro‐organismes sur la peau. Si le séchage avec une serviette enlève des germes des mains, réfléchissez à ce qui est resté sur la serviette. Ne partagez pas vos serviettes car cela contribue à la propagation de germes d’une personne à une autre.</a:t>
            </a:r>
            <a:endParaRPr sz="1100">
              <a:solidFill>
                <a:schemeClr val="dk1"/>
              </a:solidFill>
            </a:endParaRPr>
          </a:p>
          <a:p>
            <a:pPr marL="0" lvl="0" indent="0" algn="l" rtl="0">
              <a:spcBef>
                <a:spcPts val="0"/>
              </a:spcBef>
              <a:spcAft>
                <a:spcPts val="0"/>
              </a:spcAft>
              <a:buNone/>
            </a:pPr>
            <a:endParaRPr/>
          </a:p>
        </p:txBody>
      </p:sp>
      <p:sp>
        <p:nvSpPr>
          <p:cNvPr id="203" name="Google Shape;203;p14: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478b624b0_0_4:notes"/>
          <p:cNvSpPr>
            <a:spLocks noGrp="1" noRot="1" noChangeAspect="1"/>
          </p:cNvSpPr>
          <p:nvPr>
            <p:ph type="sldImg" idx="2"/>
          </p:nvPr>
        </p:nvSpPr>
        <p:spPr>
          <a:xfrm>
            <a:off x="1107000" y="812520"/>
            <a:ext cx="5345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8478b624b0_0_4: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457200" lvl="0" indent="-298450" algn="l" rtl="0">
              <a:lnSpc>
                <a:spcPct val="115000"/>
              </a:lnSpc>
              <a:spcBef>
                <a:spcPts val="0"/>
              </a:spcBef>
              <a:spcAft>
                <a:spcPts val="0"/>
              </a:spcAft>
              <a:buClr>
                <a:schemeClr val="dk1"/>
              </a:buClr>
              <a:buSzPts val="1100"/>
              <a:buChar char="-"/>
            </a:pPr>
            <a:r>
              <a:rPr lang="fr-CA" sz="1100">
                <a:solidFill>
                  <a:schemeClr val="dk1"/>
                </a:solidFill>
              </a:rPr>
              <a:t>après le mouchage</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fr-CA" sz="1100">
                <a:solidFill>
                  <a:schemeClr val="dk1"/>
                </a:solidFill>
              </a:rPr>
              <a:t>après avoir mis les doigts dans mon nez</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fr-CA" sz="1100">
                <a:solidFill>
                  <a:schemeClr val="dk1"/>
                </a:solidFill>
              </a:rPr>
              <a:t>après avoir éternué ou toussé dans mes mains</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fr-CA" sz="1100">
                <a:solidFill>
                  <a:schemeClr val="dk1"/>
                </a:solidFill>
              </a:rPr>
              <a:t>avant et après être allé aux toilettes</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fr-CA" sz="1100">
                <a:solidFill>
                  <a:schemeClr val="dk1"/>
                </a:solidFill>
              </a:rPr>
              <a:t>avant et après avoir mangé</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fr-CA" sz="1100">
                <a:solidFill>
                  <a:schemeClr val="dk1"/>
                </a:solidFill>
              </a:rPr>
              <a:t>après avoir touché des objets partagés comme l’ordinateur, le téléphone, les stylos, les livres, les instruments de musiques, les jeux intérieurs ou extérieurs</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fr-CA" sz="1100">
                <a:solidFill>
                  <a:schemeClr val="dk1"/>
                </a:solidFill>
              </a:rPr>
              <a:t>après la récréation</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1100">
                <a:solidFill>
                  <a:schemeClr val="dk1"/>
                </a:solidFill>
              </a:rPr>
              <a:t>Je ne touche pas les mains ou le visage des copains sinon, il faut se relaver les mains. </a:t>
            </a:r>
            <a:endParaRPr/>
          </a:p>
        </p:txBody>
      </p:sp>
      <p:sp>
        <p:nvSpPr>
          <p:cNvPr id="211" name="Google Shape;211;g8478b624b0_0_4: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fr-C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457200" lvl="0" indent="0" algn="l" rtl="0">
              <a:lnSpc>
                <a:spcPct val="115000"/>
              </a:lnSpc>
              <a:spcBef>
                <a:spcPts val="2300"/>
              </a:spcBef>
              <a:spcAft>
                <a:spcPts val="2300"/>
              </a:spcAft>
              <a:buNone/>
            </a:pPr>
            <a:r>
              <a:rPr lang="fr-CA" sz="1200" b="1" u="sng">
                <a:solidFill>
                  <a:srgbClr val="333333"/>
                </a:solidFill>
              </a:rPr>
              <a:t>Manger de tout:</a:t>
            </a:r>
            <a:r>
              <a:rPr lang="fr-CA" sz="1200">
                <a:solidFill>
                  <a:srgbClr val="333333"/>
                </a:solidFill>
              </a:rPr>
              <a:t> Le lait peut être une délicieuse alternative qui hydrate tout aussi bien et constitue une des meilleures sources de calcium. Les jus de fruits frais sont délicieux et plein de vitamines. La pastèque, le concombre, les fraises, les pommes, pour n’en citer que quelques-uns.</a:t>
            </a:r>
            <a:endParaRPr/>
          </a:p>
        </p:txBody>
      </p:sp>
      <p:sp>
        <p:nvSpPr>
          <p:cNvPr id="218" name="Google Shape;218;p15: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 name="Google Shape;72;p2: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Un peu de vocabulaire de façon familière on parle du pipi, plus correctement on dit l'uriner. Le fait de faire un pipi est appelé une miction</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Le pipi permet d'évacuer les déchets du corps; le système urinaire est la station dépuration de notre corps; grâce à lui et à l'eau que l'on boit le pipi est produit;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Le pipi transporte donc des déchets il ne faut donc pas le garder dans son corps;</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Le pipi est évacuer devant par un tuyau l'urètre qui sort au niveau du sexe</a:t>
            </a:r>
            <a:endParaRPr sz="2000" b="0" strike="noStrike">
              <a:latin typeface="Arial"/>
              <a:ea typeface="Arial"/>
              <a:cs typeface="Arial"/>
              <a:sym typeface="Arial"/>
            </a:endParaRPr>
          </a:p>
          <a:p>
            <a:pPr marL="216000" lvl="0" indent="-158850" algn="l" rtl="0">
              <a:spcBef>
                <a:spcPts val="0"/>
              </a:spcBef>
              <a:spcAft>
                <a:spcPts val="0"/>
              </a:spcAft>
              <a:buClr>
                <a:srgbClr val="000000"/>
              </a:buClr>
              <a:buSzPts val="900"/>
              <a:buFont typeface="Noto Sans Symbols"/>
              <a:buNone/>
            </a:pPr>
            <a:endParaRPr sz="2000" b="0" strike="noStrike">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 name="Google Shape;83;p3:notes"/>
          <p:cNvSpPr txBox="1">
            <a:spLocks noGrp="1"/>
          </p:cNvSpPr>
          <p:nvPr>
            <p:ph type="body" idx="1"/>
          </p:nvPr>
        </p:nvSpPr>
        <p:spPr>
          <a:xfrm>
            <a:off x="648000" y="4968000"/>
            <a:ext cx="6047640" cy="4811040"/>
          </a:xfrm>
          <a:prstGeom prst="rect">
            <a:avLst/>
          </a:prstGeom>
          <a:noFill/>
          <a:ln>
            <a:noFill/>
          </a:ln>
        </p:spPr>
        <p:txBody>
          <a:bodyPr spcFirstLastPara="1" wrap="square" lIns="0" tIns="0" rIns="0" bIns="0" anchor="t" anchorCtr="0">
            <a:noAutofit/>
          </a:bodyPr>
          <a:lstStyle/>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Un peu de vocabulaire de façon familière on parle Du caca,plus correctement parle de selles. Le fait de faire caca est appelé défécation</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Le CACA permet aussi d'évacuer les déchets du corps;le système digestif permet de distribuer au corps ce dont il à besoin et de jeter le reste;</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Le CACA transporte donc des déchets il ne faut donc pas le garder dans son corps;</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Le caca est évacuer par derrière au niveau des fesses par un trou qui s’appelle l'anus</a:t>
            </a:r>
            <a:endParaRPr sz="2000" b="0" strike="noStrike">
              <a:latin typeface="Arial"/>
              <a:ea typeface="Arial"/>
              <a:cs typeface="Arial"/>
              <a:sym typeface="Arial"/>
            </a:endParaRPr>
          </a:p>
          <a:p>
            <a:pPr marL="216000" lvl="0" indent="-158850" algn="l" rtl="0">
              <a:spcBef>
                <a:spcPts val="0"/>
              </a:spcBef>
              <a:spcAft>
                <a:spcPts val="0"/>
              </a:spcAft>
              <a:buClr>
                <a:srgbClr val="000000"/>
              </a:buClr>
              <a:buSzPts val="900"/>
              <a:buFont typeface="Noto Sans Symbols"/>
              <a:buNone/>
            </a:pPr>
            <a:endParaRPr sz="2000" b="0"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4: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Ou est stocké le pipi : dans la vessie. C'est comme un ballon. La vessie est un muscle, elle peut se distendre un peu mais elle a ses limites</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 </a:t>
            </a:r>
            <a:endParaRPr sz="2000" b="0" strike="noStrike">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 name="Google Shape;101;p5: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DEMONSTRATION AVEC DES VERRE D'EAU</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CAPACITÉ DE LA VESSIE D'UN ENFANT est de 300ML environ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QUELLE QUANTITÉ LE CORPS ÉLIMINE PAR HEURE environ 100ml un petit verre d'eau</a:t>
            </a:r>
            <a:endParaRPr sz="2000" b="0" strike="noStrike">
              <a:latin typeface="Arial"/>
              <a:ea typeface="Arial"/>
              <a:cs typeface="Arial"/>
              <a:sym typeface="Arial"/>
            </a:endParaRPr>
          </a:p>
          <a:p>
            <a:pPr marL="216000" lvl="0" indent="-158850" algn="l" rtl="0">
              <a:spcBef>
                <a:spcPts val="0"/>
              </a:spcBef>
              <a:spcAft>
                <a:spcPts val="0"/>
              </a:spcAft>
              <a:buClr>
                <a:srgbClr val="000000"/>
              </a:buClr>
              <a:buSzPts val="900"/>
              <a:buFont typeface="Noto Sans Symbols"/>
              <a:buNone/>
            </a:pP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NE PAS SE RETENIR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Pour que le corps fonctionne bien il faut boire à peu près un verre d'eau par heure, la vessie peut contenir l'équivalent de 3 VERRES. Au bout de 3h environ il faut vider la vessie</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Si on boit plus ou des sodas ( qui excite la vessie) on a plus envie</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 </a:t>
            </a:r>
            <a:endParaRPr sz="2000" b="0" strike="noStrike">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7" name="Google Shape;117;p6: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CA" sz="2000" b="0" strike="noStrike">
                <a:latin typeface="Arial"/>
                <a:ea typeface="Arial"/>
                <a:cs typeface="Arial"/>
                <a:sym typeface="Arial"/>
              </a:rPr>
              <a:t>Lorsqu'elle est remplie , elle se contracte pour faire sortir le pipi;</a:t>
            </a:r>
            <a:endParaRPr sz="2000" b="0" strike="noStrike">
              <a:latin typeface="Arial"/>
              <a:ea typeface="Arial"/>
              <a:cs typeface="Arial"/>
              <a:sym typeface="Arial"/>
            </a:endParaRPr>
          </a:p>
          <a:p>
            <a:pPr marL="0" lvl="0" indent="0" algn="l" rtl="0">
              <a:spcBef>
                <a:spcPts val="0"/>
              </a:spcBef>
              <a:spcAft>
                <a:spcPts val="0"/>
              </a:spcAft>
              <a:buNone/>
            </a:pPr>
            <a:endParaRPr sz="2000" b="0" strike="noStrike">
              <a:latin typeface="Arial"/>
              <a:ea typeface="Arial"/>
              <a:cs typeface="Arial"/>
              <a:sym typeface="Arial"/>
            </a:endParaRPr>
          </a:p>
          <a:p>
            <a:pPr marL="0" lvl="0" indent="0" algn="l" rtl="0">
              <a:spcBef>
                <a:spcPts val="0"/>
              </a:spcBef>
              <a:spcAft>
                <a:spcPts val="0"/>
              </a:spcAft>
              <a:buNone/>
            </a:pP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Ne pas trop se retenir :</a:t>
            </a: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Ça fait mal au ventre</a:t>
            </a: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Risque de fuites</a:t>
            </a: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D'avoir des urgences : des envies pressantes</a:t>
            </a:r>
            <a:endParaRPr sz="2000" b="0" strike="noStrike">
              <a:latin typeface="Arial"/>
              <a:ea typeface="Arial"/>
              <a:cs typeface="Arial"/>
              <a:sym typeface="Arial"/>
            </a:endParaRPr>
          </a:p>
          <a:p>
            <a:pPr marL="0" lvl="0" indent="0" algn="l" rtl="0">
              <a:spcBef>
                <a:spcPts val="0"/>
              </a:spcBef>
              <a:spcAft>
                <a:spcPts val="0"/>
              </a:spcAft>
              <a:buNone/>
            </a:pPr>
            <a:r>
              <a:rPr lang="fr-CA" sz="2000" b="0" strike="noStrike">
                <a:latin typeface="Arial"/>
                <a:ea typeface="Arial"/>
                <a:cs typeface="Arial"/>
                <a:sym typeface="Arial"/>
              </a:rPr>
              <a:t>Des infections : le pipi pique ou sent mauvais</a:t>
            </a:r>
            <a:endParaRPr sz="2000" b="0" strike="noStrike">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p7: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Donc 5 a 6 fois par jour</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 image : calendrier mictionnel à compéter ensuite avec caca)</a:t>
            </a:r>
            <a:endParaRPr sz="2000" b="0" strike="noStrike">
              <a:latin typeface="Arial"/>
              <a:ea typeface="Arial"/>
              <a:cs typeface="Arial"/>
              <a:sym typeface="Arial"/>
            </a:endParaRPr>
          </a:p>
          <a:p>
            <a:pPr marL="216000" lvl="0" indent="-158850" algn="l" rtl="0">
              <a:spcBef>
                <a:spcPts val="0"/>
              </a:spcBef>
              <a:spcAft>
                <a:spcPts val="0"/>
              </a:spcAft>
              <a:buClr>
                <a:srgbClr val="000000"/>
              </a:buClr>
              <a:buSzPts val="900"/>
              <a:buFont typeface="Noto Sans Symbols"/>
              <a:buNone/>
            </a:pPr>
            <a:endParaRPr sz="2000" b="0" strike="noStrike">
              <a:latin typeface="Arial"/>
              <a:ea typeface="Arial"/>
              <a:cs typeface="Arial"/>
              <a:sym typeface="Arial"/>
            </a:endParaRPr>
          </a:p>
          <a:p>
            <a:pPr marL="216000" lvl="0" indent="-158850" algn="l" rtl="0">
              <a:spcBef>
                <a:spcPts val="0"/>
              </a:spcBef>
              <a:spcAft>
                <a:spcPts val="0"/>
              </a:spcAft>
              <a:buClr>
                <a:srgbClr val="000000"/>
              </a:buClr>
              <a:buSzPts val="900"/>
              <a:buFont typeface="Noto Sans Symbols"/>
              <a:buNone/>
            </a:pP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Reproduire sur le calendrier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Au lever , la récré, le midi, à la sortie de l'école ou au goûter, le soir par exemple avant le repas et avant d'aller au lit!!</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Pour éviter d'avoir envie en classe, il faut y aller lors des récréation et le midi lors de la pause</a:t>
            </a:r>
            <a:endParaRPr sz="2000" b="0"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p8: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Le caca est stocké dans le rectum, sa capacité est atteinte en 24h.</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C'est comme la vessie il peut se remplir mais il à ses limites.donc lorsqu’on en a envie il faut le vider, IL NE FAUT PAS TROP SE RETENIR</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Pour éviter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Les urgences</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Les fuites</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La constipation</a:t>
            </a:r>
            <a:endParaRPr sz="2000" b="0" strike="noStrike">
              <a:latin typeface="Arial"/>
              <a:ea typeface="Arial"/>
              <a:cs typeface="Arial"/>
              <a:sym typeface="Arial"/>
            </a:endParaRPr>
          </a:p>
          <a:p>
            <a:pPr marL="216000" lvl="0" indent="-158850" algn="l" rtl="0">
              <a:spcBef>
                <a:spcPts val="0"/>
              </a:spcBef>
              <a:spcAft>
                <a:spcPts val="0"/>
              </a:spcAft>
              <a:buClr>
                <a:srgbClr val="000000"/>
              </a:buClr>
              <a:buSzPts val="900"/>
              <a:buFont typeface="Noto Sans Symbols"/>
              <a:buNone/>
            </a:pPr>
            <a:endParaRPr sz="2000" b="0" strike="noStrike">
              <a:latin typeface="Arial"/>
              <a:ea typeface="Arial"/>
              <a:cs typeface="Arial"/>
              <a:sym typeface="Arial"/>
            </a:endParaRPr>
          </a:p>
          <a:p>
            <a:pPr marL="216000" lvl="0" indent="-158850" algn="l" rtl="0">
              <a:spcBef>
                <a:spcPts val="0"/>
              </a:spcBef>
              <a:spcAft>
                <a:spcPts val="0"/>
              </a:spcAft>
              <a:buClr>
                <a:srgbClr val="000000"/>
              </a:buClr>
              <a:buSzPts val="900"/>
              <a:buFont typeface="Noto Sans Symbols"/>
              <a:buNone/>
            </a:pP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Il faut donc y aller idéalement tout les jours une fois et des que l'on a envie. </a:t>
            </a:r>
            <a:endParaRPr sz="2000" b="0" strike="noStrike">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p9: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Dans l'idéal on peut y aller au même moment chaque jour afin d’habituer son corps. Les moments les plus propice sont après les repas.</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 </a:t>
            </a:r>
            <a:endParaRPr sz="2000" b="0" strike="noStrike">
              <a:latin typeface="Arial"/>
              <a:ea typeface="Arial"/>
              <a:cs typeface="Arial"/>
              <a:sym typeface="Arial"/>
            </a:endParaRPr>
          </a:p>
          <a:p>
            <a:pPr marL="216000" lvl="0" indent="-216000" algn="l" rtl="0">
              <a:spcBef>
                <a:spcPts val="0"/>
              </a:spcBef>
              <a:spcAft>
                <a:spcPts val="0"/>
              </a:spcAft>
              <a:buClr>
                <a:srgbClr val="000000"/>
              </a:buClr>
              <a:buSzPts val="900"/>
              <a:buFont typeface="Noto Sans Symbols"/>
              <a:buChar char="●"/>
            </a:pPr>
            <a:r>
              <a:rPr lang="fr-CA" sz="2000" b="0" strike="noStrike">
                <a:latin typeface="Arial"/>
                <a:ea typeface="Arial"/>
                <a:cs typeface="Arial"/>
                <a:sym typeface="Arial"/>
              </a:rPr>
              <a:t>Pour ne pas avoir envie pendant la classe !</a:t>
            </a:r>
            <a:endParaRPr sz="2000" b="0" strike="noStrike">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504000" y="1769040"/>
            <a:ext cx="9071640" cy="4384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body" idx="1"/>
          </p:nvPr>
        </p:nvSpPr>
        <p:spPr>
          <a:xfrm>
            <a:off x="504000" y="1769040"/>
            <a:ext cx="907164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11"/>
          <p:cNvSpPr txBox="1">
            <a:spLocks noGrp="1"/>
          </p:cNvSpPr>
          <p:nvPr>
            <p:ph type="body" idx="2"/>
          </p:nvPr>
        </p:nvSpPr>
        <p:spPr>
          <a:xfrm>
            <a:off x="504000" y="4059360"/>
            <a:ext cx="907164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2"/>
          <p:cNvSpPr txBox="1">
            <a:spLocks noGrp="1"/>
          </p:cNvSpPr>
          <p:nvPr>
            <p:ph type="body" idx="1"/>
          </p:nvPr>
        </p:nvSpPr>
        <p:spPr>
          <a:xfrm>
            <a:off x="504000" y="176904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12"/>
          <p:cNvSpPr txBox="1">
            <a:spLocks noGrp="1"/>
          </p:cNvSpPr>
          <p:nvPr>
            <p:ph type="body" idx="2"/>
          </p:nvPr>
        </p:nvSpPr>
        <p:spPr>
          <a:xfrm>
            <a:off x="5152680" y="176904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12"/>
          <p:cNvSpPr txBox="1">
            <a:spLocks noGrp="1"/>
          </p:cNvSpPr>
          <p:nvPr>
            <p:ph type="body" idx="3"/>
          </p:nvPr>
        </p:nvSpPr>
        <p:spPr>
          <a:xfrm>
            <a:off x="504000" y="405936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2"/>
          <p:cNvSpPr txBox="1">
            <a:spLocks noGrp="1"/>
          </p:cNvSpPr>
          <p:nvPr>
            <p:ph type="body" idx="4"/>
          </p:nvPr>
        </p:nvSpPr>
        <p:spPr>
          <a:xfrm>
            <a:off x="5152680" y="405936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body" idx="1"/>
          </p:nvPr>
        </p:nvSpPr>
        <p:spPr>
          <a:xfrm>
            <a:off x="504000" y="1769040"/>
            <a:ext cx="292068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2"/>
          </p:nvPr>
        </p:nvSpPr>
        <p:spPr>
          <a:xfrm>
            <a:off x="3571200" y="1769040"/>
            <a:ext cx="292068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13"/>
          <p:cNvSpPr txBox="1">
            <a:spLocks noGrp="1"/>
          </p:cNvSpPr>
          <p:nvPr>
            <p:ph type="body" idx="3"/>
          </p:nvPr>
        </p:nvSpPr>
        <p:spPr>
          <a:xfrm>
            <a:off x="6638040" y="1769040"/>
            <a:ext cx="292068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13"/>
          <p:cNvSpPr txBox="1">
            <a:spLocks noGrp="1"/>
          </p:cNvSpPr>
          <p:nvPr>
            <p:ph type="body" idx="4"/>
          </p:nvPr>
        </p:nvSpPr>
        <p:spPr>
          <a:xfrm>
            <a:off x="504000" y="4059360"/>
            <a:ext cx="292068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13"/>
          <p:cNvSpPr txBox="1">
            <a:spLocks noGrp="1"/>
          </p:cNvSpPr>
          <p:nvPr>
            <p:ph type="body" idx="5"/>
          </p:nvPr>
        </p:nvSpPr>
        <p:spPr>
          <a:xfrm>
            <a:off x="3571200" y="4059360"/>
            <a:ext cx="292068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13"/>
          <p:cNvSpPr txBox="1">
            <a:spLocks noGrp="1"/>
          </p:cNvSpPr>
          <p:nvPr>
            <p:ph type="body" idx="6"/>
          </p:nvPr>
        </p:nvSpPr>
        <p:spPr>
          <a:xfrm>
            <a:off x="6638040" y="4059360"/>
            <a:ext cx="292068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504000" y="1769040"/>
            <a:ext cx="4426920" cy="4384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 name="Google Shape;22;p4"/>
          <p:cNvSpPr txBox="1">
            <a:spLocks noGrp="1"/>
          </p:cNvSpPr>
          <p:nvPr>
            <p:ph type="body" idx="2"/>
          </p:nvPr>
        </p:nvSpPr>
        <p:spPr>
          <a:xfrm>
            <a:off x="5152680" y="1769040"/>
            <a:ext cx="4426920" cy="4384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504000" y="1769040"/>
            <a:ext cx="9071640" cy="4384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8"/>
        <p:cNvGrpSpPr/>
        <p:nvPr/>
      </p:nvGrpSpPr>
      <p:grpSpPr>
        <a:xfrm>
          <a:off x="0" y="0"/>
          <a:ext cx="0" cy="0"/>
          <a:chOff x="0" y="0"/>
          <a:chExt cx="0" cy="0"/>
        </a:xfrm>
      </p:grpSpPr>
      <p:sp>
        <p:nvSpPr>
          <p:cNvPr id="29" name="Google Shape;29;p7"/>
          <p:cNvSpPr txBox="1">
            <a:spLocks noGrp="1"/>
          </p:cNvSpPr>
          <p:nvPr>
            <p:ph type="subTitle" idx="1"/>
          </p:nvPr>
        </p:nvSpPr>
        <p:spPr>
          <a:xfrm>
            <a:off x="504000" y="301320"/>
            <a:ext cx="9071640" cy="585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504000" y="176904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8"/>
          <p:cNvSpPr txBox="1">
            <a:spLocks noGrp="1"/>
          </p:cNvSpPr>
          <p:nvPr>
            <p:ph type="body" idx="2"/>
          </p:nvPr>
        </p:nvSpPr>
        <p:spPr>
          <a:xfrm>
            <a:off x="5152680" y="1769040"/>
            <a:ext cx="4426920" cy="4384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8"/>
          <p:cNvSpPr txBox="1">
            <a:spLocks noGrp="1"/>
          </p:cNvSpPr>
          <p:nvPr>
            <p:ph type="body" idx="3"/>
          </p:nvPr>
        </p:nvSpPr>
        <p:spPr>
          <a:xfrm>
            <a:off x="504000" y="405936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504000" y="1769040"/>
            <a:ext cx="4426920" cy="4384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9"/>
          <p:cNvSpPr txBox="1">
            <a:spLocks noGrp="1"/>
          </p:cNvSpPr>
          <p:nvPr>
            <p:ph type="body" idx="2"/>
          </p:nvPr>
        </p:nvSpPr>
        <p:spPr>
          <a:xfrm>
            <a:off x="5152680" y="176904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9"/>
          <p:cNvSpPr txBox="1">
            <a:spLocks noGrp="1"/>
          </p:cNvSpPr>
          <p:nvPr>
            <p:ph type="body" idx="3"/>
          </p:nvPr>
        </p:nvSpPr>
        <p:spPr>
          <a:xfrm>
            <a:off x="5152680" y="405936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504000" y="176904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10"/>
          <p:cNvSpPr txBox="1">
            <a:spLocks noGrp="1"/>
          </p:cNvSpPr>
          <p:nvPr>
            <p:ph type="body" idx="2"/>
          </p:nvPr>
        </p:nvSpPr>
        <p:spPr>
          <a:xfrm>
            <a:off x="5152680" y="1769040"/>
            <a:ext cx="442692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0"/>
          <p:cNvSpPr txBox="1">
            <a:spLocks noGrp="1"/>
          </p:cNvSpPr>
          <p:nvPr>
            <p:ph type="body" idx="3"/>
          </p:nvPr>
        </p:nvSpPr>
        <p:spPr>
          <a:xfrm>
            <a:off x="504000" y="4059360"/>
            <a:ext cx="9071640" cy="20912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04000" y="301320"/>
            <a:ext cx="9071640" cy="12621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 name="Google Shape;11;p1"/>
          <p:cNvSpPr txBox="1">
            <a:spLocks noGrp="1"/>
          </p:cNvSpPr>
          <p:nvPr>
            <p:ph type="body" idx="1"/>
          </p:nvPr>
        </p:nvSpPr>
        <p:spPr>
          <a:xfrm>
            <a:off x="504000" y="1769040"/>
            <a:ext cx="9071640" cy="43844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2" name="Google Shape;12;p1"/>
          <p:cNvSpPr txBox="1">
            <a:spLocks noGrp="1"/>
          </p:cNvSpPr>
          <p:nvPr>
            <p:ph type="dt" idx="10"/>
          </p:nvPr>
        </p:nvSpPr>
        <p:spPr>
          <a:xfrm>
            <a:off x="504000" y="6887160"/>
            <a:ext cx="2348280" cy="5212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 name="Google Shape;13;p1"/>
          <p:cNvSpPr txBox="1">
            <a:spLocks noGrp="1"/>
          </p:cNvSpPr>
          <p:nvPr>
            <p:ph type="ftr" idx="11"/>
          </p:nvPr>
        </p:nvSpPr>
        <p:spPr>
          <a:xfrm>
            <a:off x="3447360" y="6887160"/>
            <a:ext cx="3195000" cy="5212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 name="Google Shape;14;p1"/>
          <p:cNvSpPr txBox="1">
            <a:spLocks noGrp="1"/>
          </p:cNvSpPr>
          <p:nvPr>
            <p:ph type="sldNum" idx="12"/>
          </p:nvPr>
        </p:nvSpPr>
        <p:spPr>
          <a:xfrm>
            <a:off x="7227360" y="6887160"/>
            <a:ext cx="2348280" cy="52128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400" b="0" i="0" u="none" strike="noStrike" cap="none">
                <a:latin typeface="Times New Roman"/>
                <a:ea typeface="Times New Roman"/>
                <a:cs typeface="Times New Roman"/>
                <a:sym typeface="Times New Roman"/>
              </a:defRPr>
            </a:lvl1pPr>
            <a:lvl2pPr marL="0" marR="0" lvl="1" indent="0" algn="r" rtl="0">
              <a:spcBef>
                <a:spcPts val="0"/>
              </a:spcBef>
              <a:buNone/>
              <a:defRPr sz="1400" b="0" i="0" u="none" strike="noStrike" cap="none">
                <a:latin typeface="Times New Roman"/>
                <a:ea typeface="Times New Roman"/>
                <a:cs typeface="Times New Roman"/>
                <a:sym typeface="Times New Roman"/>
              </a:defRPr>
            </a:lvl2pPr>
            <a:lvl3pPr marL="0" marR="0" lvl="2" indent="0" algn="r" rtl="0">
              <a:spcBef>
                <a:spcPts val="0"/>
              </a:spcBef>
              <a:buNone/>
              <a:defRPr sz="1400" b="0" i="0" u="none" strike="noStrike" cap="none">
                <a:latin typeface="Times New Roman"/>
                <a:ea typeface="Times New Roman"/>
                <a:cs typeface="Times New Roman"/>
                <a:sym typeface="Times New Roman"/>
              </a:defRPr>
            </a:lvl3pPr>
            <a:lvl4pPr marL="0" marR="0" lvl="3" indent="0" algn="r" rtl="0">
              <a:spcBef>
                <a:spcPts val="0"/>
              </a:spcBef>
              <a:buNone/>
              <a:defRPr sz="1400" b="0" i="0" u="none" strike="noStrike" cap="none">
                <a:latin typeface="Times New Roman"/>
                <a:ea typeface="Times New Roman"/>
                <a:cs typeface="Times New Roman"/>
                <a:sym typeface="Times New Roman"/>
              </a:defRPr>
            </a:lvl4pPr>
            <a:lvl5pPr marL="0" marR="0" lvl="4" indent="0" algn="r" rtl="0">
              <a:spcBef>
                <a:spcPts val="0"/>
              </a:spcBef>
              <a:buNone/>
              <a:defRPr sz="1400" b="0" i="0" u="none" strike="noStrike" cap="none">
                <a:latin typeface="Times New Roman"/>
                <a:ea typeface="Times New Roman"/>
                <a:cs typeface="Times New Roman"/>
                <a:sym typeface="Times New Roman"/>
              </a:defRPr>
            </a:lvl5pPr>
            <a:lvl6pPr marL="0" marR="0" lvl="5" indent="0" algn="r" rtl="0">
              <a:spcBef>
                <a:spcPts val="0"/>
              </a:spcBef>
              <a:buNone/>
              <a:defRPr sz="1400" b="0" i="0" u="none" strike="noStrike" cap="none">
                <a:latin typeface="Times New Roman"/>
                <a:ea typeface="Times New Roman"/>
                <a:cs typeface="Times New Roman"/>
                <a:sym typeface="Times New Roman"/>
              </a:defRPr>
            </a:lvl6pPr>
            <a:lvl7pPr marL="0" marR="0" lvl="6" indent="0" algn="r" rtl="0">
              <a:spcBef>
                <a:spcPts val="0"/>
              </a:spcBef>
              <a:buNone/>
              <a:defRPr sz="1400" b="0" i="0" u="none" strike="noStrike" cap="none">
                <a:latin typeface="Times New Roman"/>
                <a:ea typeface="Times New Roman"/>
                <a:cs typeface="Times New Roman"/>
                <a:sym typeface="Times New Roman"/>
              </a:defRPr>
            </a:lvl7pPr>
            <a:lvl8pPr marL="0" marR="0" lvl="7" indent="0" algn="r" rtl="0">
              <a:spcBef>
                <a:spcPts val="0"/>
              </a:spcBef>
              <a:buNone/>
              <a:defRPr sz="1400" b="0" i="0" u="none" strike="noStrike" cap="none">
                <a:latin typeface="Times New Roman"/>
                <a:ea typeface="Times New Roman"/>
                <a:cs typeface="Times New Roman"/>
                <a:sym typeface="Times New Roman"/>
              </a:defRPr>
            </a:lvl8pPr>
            <a:lvl9pPr marL="0" marR="0" lvl="8" indent="0" algn="r" rtl="0">
              <a:spcBef>
                <a:spcPts val="0"/>
              </a:spcBef>
              <a:buNone/>
              <a:defRPr sz="1400" b="0" i="0" u="none" strike="noStrike" cap="none">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24.jpg" /><Relationship Id="rId7" Type="http://schemas.openxmlformats.org/officeDocument/2006/relationships/image" Target="../media/image28.jpg" /><Relationship Id="rId2" Type="http://schemas.openxmlformats.org/officeDocument/2006/relationships/notesSlide" Target="../notesSlides/notesSlide10.xml" /><Relationship Id="rId1" Type="http://schemas.openxmlformats.org/officeDocument/2006/relationships/slideLayout" Target="../slideLayouts/slideLayout3.xml" /><Relationship Id="rId6" Type="http://schemas.openxmlformats.org/officeDocument/2006/relationships/image" Target="../media/image27.png" /><Relationship Id="rId5" Type="http://schemas.openxmlformats.org/officeDocument/2006/relationships/image" Target="../media/image26.png" /><Relationship Id="rId4" Type="http://schemas.openxmlformats.org/officeDocument/2006/relationships/image" Target="../media/image25.jpg" /></Relationships>
</file>

<file path=ppt/slides/_rels/slide11.xml.rels><?xml version="1.0" encoding="UTF-8" standalone="yes"?>
<Relationships xmlns="http://schemas.openxmlformats.org/package/2006/relationships"><Relationship Id="rId3" Type="http://schemas.openxmlformats.org/officeDocument/2006/relationships/image" Target="../media/image29.jpg" /><Relationship Id="rId2" Type="http://schemas.openxmlformats.org/officeDocument/2006/relationships/notesSlide" Target="../notesSlides/notesSlide11.xml" /><Relationship Id="rId1" Type="http://schemas.openxmlformats.org/officeDocument/2006/relationships/slideLayout" Target="../slideLayouts/slideLayout4.xml" /><Relationship Id="rId5" Type="http://schemas.openxmlformats.org/officeDocument/2006/relationships/image" Target="../media/image31.jpg" /><Relationship Id="rId4" Type="http://schemas.openxmlformats.org/officeDocument/2006/relationships/image" Target="../media/image30.jpg" /></Relationships>
</file>

<file path=ppt/slides/_rels/slide12.xml.rels><?xml version="1.0" encoding="UTF-8" standalone="yes"?>
<Relationships xmlns="http://schemas.openxmlformats.org/package/2006/relationships"><Relationship Id="rId3" Type="http://schemas.openxmlformats.org/officeDocument/2006/relationships/image" Target="../media/image32.jpg" /><Relationship Id="rId2" Type="http://schemas.openxmlformats.org/officeDocument/2006/relationships/notesSlide" Target="../notesSlides/notesSlide12.xml"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notesSlide" Target="../notesSlides/notesSlide13.xml"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3" Type="http://schemas.openxmlformats.org/officeDocument/2006/relationships/hyperlink" Target="https://youtu.be/js1iLycFKak" TargetMode="External" /><Relationship Id="rId2" Type="http://schemas.openxmlformats.org/officeDocument/2006/relationships/notesSlide" Target="../notesSlides/notesSlide14.xml" /><Relationship Id="rId1" Type="http://schemas.openxmlformats.org/officeDocument/2006/relationships/slideLayout" Target="../slideLayouts/slideLayout4.xml" /><Relationship Id="rId4" Type="http://schemas.openxmlformats.org/officeDocument/2006/relationships/image" Target="../media/image34.png" /></Relationships>
</file>

<file path=ppt/slides/_rels/slide15.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notesSlide" Target="../notesSlides/notesSlide15.xml"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3.jpg" /></Relationships>
</file>

<file path=ppt/slides/_rels/slide3.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5.jpg" /></Relationships>
</file>

<file path=ppt/slides/_rels/slide4.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notesSlide" Target="../notesSlides/notesSlide4.xml" /><Relationship Id="rId1" Type="http://schemas.openxmlformats.org/officeDocument/2006/relationships/slideLayout" Target="../slideLayouts/slideLayout3.xml" /><Relationship Id="rId4" Type="http://schemas.openxmlformats.org/officeDocument/2006/relationships/image" Target="../media/image7.jpg" /></Relationships>
</file>

<file path=ppt/slides/_rels/slide5.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image" Target="../media/image8.jpg" /><Relationship Id="rId7" Type="http://schemas.openxmlformats.org/officeDocument/2006/relationships/image" Target="../media/image12.png"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openxmlformats.org/officeDocument/2006/relationships/image" Target="../media/image11.png" /><Relationship Id="rId5" Type="http://schemas.openxmlformats.org/officeDocument/2006/relationships/image" Target="../media/image10.png" /><Relationship Id="rId4" Type="http://schemas.openxmlformats.org/officeDocument/2006/relationships/image" Target="../media/image9.png" /><Relationship Id="rId9" Type="http://schemas.openxmlformats.org/officeDocument/2006/relationships/image" Target="../media/image14.jpg" /></Relationships>
</file>

<file path=ppt/slides/_rels/slide6.xml.rels><?xml version="1.0" encoding="UTF-8" standalone="yes"?>
<Relationships xmlns="http://schemas.openxmlformats.org/package/2006/relationships"><Relationship Id="rId3" Type="http://schemas.openxmlformats.org/officeDocument/2006/relationships/image" Target="../media/image15.jpg"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openxmlformats.org/officeDocument/2006/relationships/image" Target="../media/image16.jpg" /></Relationships>
</file>

<file path=ppt/slides/_rels/slide7.xml.rels><?xml version="1.0" encoding="UTF-8" standalone="yes"?>
<Relationships xmlns="http://schemas.openxmlformats.org/package/2006/relationships"><Relationship Id="rId8" Type="http://schemas.openxmlformats.org/officeDocument/2006/relationships/image" Target="../media/image1.jpg" /><Relationship Id="rId3" Type="http://schemas.openxmlformats.org/officeDocument/2006/relationships/image" Target="../media/image17.png" /><Relationship Id="rId7" Type="http://schemas.openxmlformats.org/officeDocument/2006/relationships/image" Target="../media/image21.png"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image" Target="../media/image20.png" /><Relationship Id="rId5" Type="http://schemas.openxmlformats.org/officeDocument/2006/relationships/image" Target="../media/image19.png" /><Relationship Id="rId4" Type="http://schemas.openxmlformats.org/officeDocument/2006/relationships/image" Target="../media/image18.jpg" /></Relationships>
</file>

<file path=ppt/slides/_rels/slide8.xml.rels><?xml version="1.0" encoding="UTF-8" standalone="yes"?>
<Relationships xmlns="http://schemas.openxmlformats.org/package/2006/relationships"><Relationship Id="rId3" Type="http://schemas.openxmlformats.org/officeDocument/2006/relationships/image" Target="../media/image22.jpg" /><Relationship Id="rId2" Type="http://schemas.openxmlformats.org/officeDocument/2006/relationships/notesSlide" Target="../notesSlides/notesSlide8.xml"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8" Type="http://schemas.openxmlformats.org/officeDocument/2006/relationships/image" Target="../media/image1.jpg" /><Relationship Id="rId3" Type="http://schemas.openxmlformats.org/officeDocument/2006/relationships/image" Target="../media/image17.png" /><Relationship Id="rId7" Type="http://schemas.openxmlformats.org/officeDocument/2006/relationships/image" Target="../media/image21.png" /><Relationship Id="rId2" Type="http://schemas.openxmlformats.org/officeDocument/2006/relationships/notesSlide" Target="../notesSlides/notesSlide9.xml" /><Relationship Id="rId1" Type="http://schemas.openxmlformats.org/officeDocument/2006/relationships/slideLayout" Target="../slideLayouts/slideLayout2.xml" /><Relationship Id="rId6" Type="http://schemas.openxmlformats.org/officeDocument/2006/relationships/image" Target="../media/image20.png" /><Relationship Id="rId5" Type="http://schemas.openxmlformats.org/officeDocument/2006/relationships/image" Target="../media/image19.png" /><Relationship Id="rId4" Type="http://schemas.openxmlformats.org/officeDocument/2006/relationships/image" Target="../media/image18.jpg" /><Relationship Id="rId9" Type="http://schemas.openxmlformats.org/officeDocument/2006/relationships/image" Target="../media/image23.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fr-CA" sz="4400" b="0" i="0" u="none" strike="noStrike" cap="none">
                <a:latin typeface="Arial"/>
                <a:ea typeface="Arial"/>
                <a:cs typeface="Arial"/>
                <a:sym typeface="Arial"/>
              </a:rPr>
              <a:t>PROJET HYGIENE	 APE </a:t>
            </a:r>
            <a:endParaRPr sz="4400" b="0" i="0" u="none" strike="noStrike" cap="none">
              <a:latin typeface="Arial"/>
              <a:ea typeface="Arial"/>
              <a:cs typeface="Arial"/>
              <a:sym typeface="Arial"/>
            </a:endParaRPr>
          </a:p>
        </p:txBody>
      </p:sp>
      <p:sp>
        <p:nvSpPr>
          <p:cNvPr id="68" name="Google Shape;68;p14"/>
          <p:cNvSpPr txBox="1"/>
          <p:nvPr/>
        </p:nvSpPr>
        <p:spPr>
          <a:xfrm>
            <a:off x="504000" y="1769040"/>
            <a:ext cx="9071640" cy="438444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fr-CA" sz="3200" b="0" i="0" u="none" strike="noStrike" cap="none">
                <a:latin typeface="Arial"/>
                <a:ea typeface="Arial"/>
                <a:cs typeface="Arial"/>
                <a:sym typeface="Arial"/>
              </a:rPr>
              <a:t>POUR DE BONNES HABITUDES AUX TOILETTES !</a:t>
            </a:r>
            <a:endParaRPr sz="3200" b="0" i="0" u="none" strike="noStrike" cap="none">
              <a:latin typeface="Arial"/>
              <a:ea typeface="Arial"/>
              <a:cs typeface="Arial"/>
              <a:sym typeface="Arial"/>
            </a:endParaRPr>
          </a:p>
        </p:txBody>
      </p:sp>
      <p:pic>
        <p:nvPicPr>
          <p:cNvPr id="69" name="Google Shape;69;p14"/>
          <p:cNvPicPr preferRelativeResize="0"/>
          <p:nvPr/>
        </p:nvPicPr>
        <p:blipFill rotWithShape="1">
          <a:blip r:embed="rId3">
            <a:alphaModFix/>
          </a:blip>
          <a:srcRect/>
          <a:stretch/>
        </p:blipFill>
        <p:spPr>
          <a:xfrm>
            <a:off x="329400" y="4248000"/>
            <a:ext cx="3126600" cy="29185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p:nvPr/>
        </p:nvSpPr>
        <p:spPr>
          <a:xfrm>
            <a:off x="504360" y="-11016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fr-CA" sz="4400" b="0" i="0" u="none" strike="noStrike" cap="none">
                <a:latin typeface="Arial"/>
                <a:ea typeface="Arial"/>
                <a:cs typeface="Arial"/>
                <a:sym typeface="Arial"/>
              </a:rPr>
              <a:t>Comment s'installer?</a:t>
            </a:r>
            <a:endParaRPr sz="4400" b="0" i="0" u="none" strike="noStrike" cap="none">
              <a:latin typeface="Arial"/>
              <a:ea typeface="Arial"/>
              <a:cs typeface="Arial"/>
              <a:sym typeface="Arial"/>
            </a:endParaRPr>
          </a:p>
        </p:txBody>
      </p:sp>
      <p:pic>
        <p:nvPicPr>
          <p:cNvPr id="170" name="Google Shape;170;p23"/>
          <p:cNvPicPr preferRelativeResize="0"/>
          <p:nvPr/>
        </p:nvPicPr>
        <p:blipFill rotWithShape="1">
          <a:blip r:embed="rId3">
            <a:alphaModFix/>
          </a:blip>
          <a:srcRect/>
          <a:stretch/>
        </p:blipFill>
        <p:spPr>
          <a:xfrm>
            <a:off x="3240000" y="792000"/>
            <a:ext cx="3456000" cy="3168000"/>
          </a:xfrm>
          <a:prstGeom prst="rect">
            <a:avLst/>
          </a:prstGeom>
          <a:noFill/>
          <a:ln>
            <a:noFill/>
          </a:ln>
        </p:spPr>
      </p:pic>
      <p:sp>
        <p:nvSpPr>
          <p:cNvPr id="171" name="Google Shape;171;p23"/>
          <p:cNvSpPr txBox="1"/>
          <p:nvPr/>
        </p:nvSpPr>
        <p:spPr>
          <a:xfrm>
            <a:off x="397080" y="1519560"/>
            <a:ext cx="2626920" cy="64044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fr-CA" sz="3200" b="0" i="0" u="none" strike="noStrike" cap="none">
                <a:latin typeface="Arial"/>
                <a:ea typeface="Arial"/>
                <a:cs typeface="Arial"/>
                <a:sym typeface="Arial"/>
              </a:rPr>
              <a:t>ASSIS</a:t>
            </a:r>
            <a:endParaRPr sz="3200" b="0" i="0" u="none" strike="noStrike" cap="none">
              <a:latin typeface="Arial"/>
              <a:ea typeface="Arial"/>
              <a:cs typeface="Arial"/>
              <a:sym typeface="Arial"/>
            </a:endParaRPr>
          </a:p>
        </p:txBody>
      </p:sp>
      <p:pic>
        <p:nvPicPr>
          <p:cNvPr id="172" name="Google Shape;172;p23"/>
          <p:cNvPicPr preferRelativeResize="0"/>
          <p:nvPr/>
        </p:nvPicPr>
        <p:blipFill rotWithShape="1">
          <a:blip r:embed="rId4">
            <a:alphaModFix/>
          </a:blip>
          <a:srcRect/>
          <a:stretch/>
        </p:blipFill>
        <p:spPr>
          <a:xfrm>
            <a:off x="229680" y="4320000"/>
            <a:ext cx="5386320" cy="3096000"/>
          </a:xfrm>
          <a:prstGeom prst="rect">
            <a:avLst/>
          </a:prstGeom>
          <a:noFill/>
          <a:ln>
            <a:noFill/>
          </a:ln>
        </p:spPr>
      </p:pic>
      <p:pic>
        <p:nvPicPr>
          <p:cNvPr id="173" name="Google Shape;173;p23"/>
          <p:cNvPicPr preferRelativeResize="0"/>
          <p:nvPr/>
        </p:nvPicPr>
        <p:blipFill rotWithShape="1">
          <a:blip r:embed="rId5">
            <a:alphaModFix/>
          </a:blip>
          <a:srcRect/>
          <a:stretch/>
        </p:blipFill>
        <p:spPr>
          <a:xfrm>
            <a:off x="4870800" y="3187080"/>
            <a:ext cx="961200" cy="412920"/>
          </a:xfrm>
          <a:prstGeom prst="rect">
            <a:avLst/>
          </a:prstGeom>
          <a:noFill/>
          <a:ln>
            <a:noFill/>
          </a:ln>
        </p:spPr>
      </p:pic>
      <p:pic>
        <p:nvPicPr>
          <p:cNvPr id="174" name="Google Shape;174;p23"/>
          <p:cNvPicPr preferRelativeResize="0"/>
          <p:nvPr/>
        </p:nvPicPr>
        <p:blipFill rotWithShape="1">
          <a:blip r:embed="rId5">
            <a:alphaModFix/>
          </a:blip>
          <a:srcRect/>
          <a:stretch/>
        </p:blipFill>
        <p:spPr>
          <a:xfrm>
            <a:off x="4582800" y="6283080"/>
            <a:ext cx="745200" cy="412920"/>
          </a:xfrm>
          <a:prstGeom prst="rect">
            <a:avLst/>
          </a:prstGeom>
          <a:noFill/>
          <a:ln>
            <a:noFill/>
          </a:ln>
        </p:spPr>
      </p:pic>
      <p:pic>
        <p:nvPicPr>
          <p:cNvPr id="175" name="Google Shape;175;p23"/>
          <p:cNvPicPr preferRelativeResize="0"/>
          <p:nvPr/>
        </p:nvPicPr>
        <p:blipFill rotWithShape="1">
          <a:blip r:embed="rId6">
            <a:alphaModFix/>
          </a:blip>
          <a:srcRect/>
          <a:stretch/>
        </p:blipFill>
        <p:spPr>
          <a:xfrm>
            <a:off x="3456000" y="6624000"/>
            <a:ext cx="648000" cy="432000"/>
          </a:xfrm>
          <a:prstGeom prst="rect">
            <a:avLst/>
          </a:prstGeom>
          <a:noFill/>
          <a:ln>
            <a:noFill/>
          </a:ln>
        </p:spPr>
      </p:pic>
      <p:pic>
        <p:nvPicPr>
          <p:cNvPr id="176" name="Google Shape;176;p23"/>
          <p:cNvPicPr preferRelativeResize="0"/>
          <p:nvPr/>
        </p:nvPicPr>
        <p:blipFill rotWithShape="1">
          <a:blip r:embed="rId6">
            <a:alphaModFix/>
          </a:blip>
          <a:srcRect/>
          <a:stretch/>
        </p:blipFill>
        <p:spPr>
          <a:xfrm>
            <a:off x="3049200" y="3510720"/>
            <a:ext cx="622800" cy="521280"/>
          </a:xfrm>
          <a:prstGeom prst="rect">
            <a:avLst/>
          </a:prstGeom>
          <a:noFill/>
          <a:ln>
            <a:noFill/>
          </a:ln>
        </p:spPr>
      </p:pic>
      <p:pic>
        <p:nvPicPr>
          <p:cNvPr id="177" name="Google Shape;177;p23"/>
          <p:cNvPicPr preferRelativeResize="0"/>
          <p:nvPr/>
        </p:nvPicPr>
        <p:blipFill rotWithShape="1">
          <a:blip r:embed="rId7">
            <a:alphaModFix/>
          </a:blip>
          <a:srcRect/>
          <a:stretch/>
        </p:blipFill>
        <p:spPr>
          <a:xfrm>
            <a:off x="7272000" y="5112000"/>
            <a:ext cx="2257200" cy="2028600"/>
          </a:xfrm>
          <a:prstGeom prst="rect">
            <a:avLst/>
          </a:prstGeom>
          <a:noFill/>
          <a:ln>
            <a:noFill/>
          </a:ln>
        </p:spPr>
      </p:pic>
      <p:sp>
        <p:nvSpPr>
          <p:cNvPr id="178" name="Google Shape;178;p23"/>
          <p:cNvSpPr txBox="1"/>
          <p:nvPr/>
        </p:nvSpPr>
        <p:spPr>
          <a:xfrm>
            <a:off x="6984000" y="4032000"/>
            <a:ext cx="2626920" cy="64044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fr-CA" sz="3200" b="0" i="0" u="none" strike="noStrike" cap="none">
                <a:latin typeface="Arial"/>
                <a:ea typeface="Arial"/>
                <a:cs typeface="Arial"/>
                <a:sym typeface="Arial"/>
              </a:rPr>
              <a:t>DEBOUT</a:t>
            </a:r>
            <a:endParaRPr sz="3200" b="0" i="0" u="none" strike="noStrike" cap="non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fr-CA" sz="4400" b="0" i="0" u="none" strike="noStrike" cap="none">
                <a:latin typeface="Arial"/>
                <a:ea typeface="Arial"/>
                <a:cs typeface="Arial"/>
                <a:sym typeface="Arial"/>
              </a:rPr>
              <a:t>Et après ,</a:t>
            </a:r>
            <a:br>
              <a:rPr lang="fr-CA" sz="1800" b="0" i="0" u="none" strike="noStrike" cap="none"/>
            </a:br>
            <a:endParaRPr sz="4400" b="0" i="0" u="none" strike="noStrike" cap="none">
              <a:latin typeface="Arial"/>
              <a:ea typeface="Arial"/>
              <a:cs typeface="Arial"/>
              <a:sym typeface="Arial"/>
            </a:endParaRPr>
          </a:p>
        </p:txBody>
      </p:sp>
      <p:pic>
        <p:nvPicPr>
          <p:cNvPr id="184" name="Google Shape;184;p24"/>
          <p:cNvPicPr preferRelativeResize="0"/>
          <p:nvPr/>
        </p:nvPicPr>
        <p:blipFill rotWithShape="1">
          <a:blip r:embed="rId3">
            <a:alphaModFix/>
          </a:blip>
          <a:srcRect/>
          <a:stretch/>
        </p:blipFill>
        <p:spPr>
          <a:xfrm>
            <a:off x="360000" y="1289160"/>
            <a:ext cx="3888000" cy="3894840"/>
          </a:xfrm>
          <a:prstGeom prst="rect">
            <a:avLst/>
          </a:prstGeom>
          <a:noFill/>
          <a:ln>
            <a:noFill/>
          </a:ln>
        </p:spPr>
      </p:pic>
      <p:pic>
        <p:nvPicPr>
          <p:cNvPr id="185" name="Google Shape;185;p24"/>
          <p:cNvPicPr preferRelativeResize="0"/>
          <p:nvPr/>
        </p:nvPicPr>
        <p:blipFill rotWithShape="1">
          <a:blip r:embed="rId4">
            <a:alphaModFix/>
          </a:blip>
          <a:srcRect/>
          <a:stretch/>
        </p:blipFill>
        <p:spPr>
          <a:xfrm>
            <a:off x="6957000" y="5544000"/>
            <a:ext cx="2619000" cy="1742760"/>
          </a:xfrm>
          <a:prstGeom prst="rect">
            <a:avLst/>
          </a:prstGeom>
          <a:noFill/>
          <a:ln>
            <a:noFill/>
          </a:ln>
        </p:spPr>
      </p:pic>
      <p:pic>
        <p:nvPicPr>
          <p:cNvPr id="186" name="Google Shape;186;p24"/>
          <p:cNvPicPr preferRelativeResize="0"/>
          <p:nvPr/>
        </p:nvPicPr>
        <p:blipFill rotWithShape="1">
          <a:blip r:embed="rId5">
            <a:alphaModFix/>
          </a:blip>
          <a:srcRect/>
          <a:stretch/>
        </p:blipFill>
        <p:spPr>
          <a:xfrm>
            <a:off x="5256000" y="2112480"/>
            <a:ext cx="2952000" cy="22795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endParaRPr sz="4400" b="0" i="0" u="none" strike="noStrike" cap="none">
              <a:latin typeface="Arial"/>
              <a:ea typeface="Arial"/>
              <a:cs typeface="Arial"/>
              <a:sym typeface="Arial"/>
            </a:endParaRPr>
          </a:p>
        </p:txBody>
      </p:sp>
      <p:sp>
        <p:nvSpPr>
          <p:cNvPr id="192" name="Google Shape;192;p25"/>
          <p:cNvSpPr txBox="1"/>
          <p:nvPr/>
        </p:nvSpPr>
        <p:spPr>
          <a:xfrm>
            <a:off x="504000" y="1769040"/>
            <a:ext cx="9071640" cy="438444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3200" b="0" strike="noStrike">
              <a:latin typeface="Arial"/>
              <a:ea typeface="Arial"/>
              <a:cs typeface="Arial"/>
              <a:sym typeface="Arial"/>
            </a:endParaRPr>
          </a:p>
        </p:txBody>
      </p:sp>
      <p:pic>
        <p:nvPicPr>
          <p:cNvPr id="193" name="Google Shape;193;p25"/>
          <p:cNvPicPr preferRelativeResize="0"/>
          <p:nvPr/>
        </p:nvPicPr>
        <p:blipFill rotWithShape="1">
          <a:blip r:embed="rId3">
            <a:alphaModFix/>
          </a:blip>
          <a:srcRect/>
          <a:stretch/>
        </p:blipFill>
        <p:spPr>
          <a:xfrm>
            <a:off x="1944000" y="0"/>
            <a:ext cx="6276600" cy="78256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fr-CA" sz="4400" b="0" strike="noStrike">
                <a:latin typeface="Arial"/>
                <a:ea typeface="Arial"/>
                <a:cs typeface="Arial"/>
                <a:sym typeface="Arial"/>
              </a:rPr>
              <a:t>Pourquoi se laver les mains?</a:t>
            </a:r>
            <a:endParaRPr sz="4400" b="0" strike="noStrike">
              <a:latin typeface="Arial"/>
              <a:ea typeface="Arial"/>
              <a:cs typeface="Arial"/>
              <a:sym typeface="Arial"/>
            </a:endParaRPr>
          </a:p>
        </p:txBody>
      </p:sp>
      <p:sp>
        <p:nvSpPr>
          <p:cNvPr id="199" name="Google Shape;199;p26"/>
          <p:cNvSpPr txBox="1"/>
          <p:nvPr/>
        </p:nvSpPr>
        <p:spPr>
          <a:xfrm>
            <a:off x="504000" y="1769040"/>
            <a:ext cx="9071640" cy="438444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CA" sz="3200"/>
              <a:t>Pour éviter les maladies</a:t>
            </a:r>
            <a:endParaRPr sz="3200"/>
          </a:p>
          <a:p>
            <a:pPr marL="0" marR="0" lvl="0" indent="0" algn="l" rtl="0">
              <a:spcBef>
                <a:spcPts val="0"/>
              </a:spcBef>
              <a:spcAft>
                <a:spcPts val="0"/>
              </a:spcAft>
              <a:buNone/>
            </a:pPr>
            <a:endParaRPr sz="3200"/>
          </a:p>
        </p:txBody>
      </p:sp>
      <p:pic>
        <p:nvPicPr>
          <p:cNvPr id="200" name="Google Shape;200;p26"/>
          <p:cNvPicPr preferRelativeResize="0"/>
          <p:nvPr/>
        </p:nvPicPr>
        <p:blipFill>
          <a:blip r:embed="rId3">
            <a:alphaModFix/>
          </a:blip>
          <a:stretch>
            <a:fillRect/>
          </a:stretch>
        </p:blipFill>
        <p:spPr>
          <a:xfrm>
            <a:off x="1436175" y="2525150"/>
            <a:ext cx="7307175" cy="4566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fr-CA" sz="4400" b="0" strike="noStrike">
                <a:latin typeface="Arial"/>
                <a:ea typeface="Arial"/>
                <a:cs typeface="Arial"/>
                <a:sym typeface="Arial"/>
              </a:rPr>
              <a:t>C</a:t>
            </a:r>
            <a:r>
              <a:rPr lang="fr-CA" sz="4400"/>
              <a:t>omment se laver les mains</a:t>
            </a:r>
            <a:r>
              <a:rPr lang="fr-CA" sz="4400" b="0" strike="noStrike">
                <a:latin typeface="Arial"/>
                <a:ea typeface="Arial"/>
                <a:cs typeface="Arial"/>
                <a:sym typeface="Arial"/>
              </a:rPr>
              <a:t>?</a:t>
            </a:r>
            <a:endParaRPr sz="4400" b="0" strike="noStrike">
              <a:latin typeface="Arial"/>
              <a:ea typeface="Arial"/>
              <a:cs typeface="Arial"/>
              <a:sym typeface="Arial"/>
            </a:endParaRPr>
          </a:p>
        </p:txBody>
      </p:sp>
      <p:sp>
        <p:nvSpPr>
          <p:cNvPr id="206" name="Google Shape;206;p27"/>
          <p:cNvSpPr txBox="1"/>
          <p:nvPr/>
        </p:nvSpPr>
        <p:spPr>
          <a:xfrm>
            <a:off x="504000" y="1769040"/>
            <a:ext cx="9071640" cy="438444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fr-CA" sz="1100">
                <a:solidFill>
                  <a:schemeClr val="dk1"/>
                </a:solidFill>
              </a:rPr>
              <a:t>cf lien youtube de notre vidéo maison: </a:t>
            </a:r>
            <a:r>
              <a:rPr lang="fr-CA" sz="1100" u="sng">
                <a:solidFill>
                  <a:srgbClr val="1155CC"/>
                </a:solidFill>
                <a:highlight>
                  <a:srgbClr val="FFFFFF"/>
                </a:highlight>
                <a:hlinkClick r:id="rId3"/>
              </a:rPr>
              <a:t>https://youtu.be/js1iLycFKak</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marR="0" lvl="0" indent="0" algn="l" rtl="0">
              <a:spcBef>
                <a:spcPts val="0"/>
              </a:spcBef>
              <a:spcAft>
                <a:spcPts val="0"/>
              </a:spcAft>
              <a:buNone/>
            </a:pPr>
            <a:endParaRPr sz="3200"/>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3200"/>
          </a:p>
        </p:txBody>
      </p:sp>
      <p:pic>
        <p:nvPicPr>
          <p:cNvPr id="207" name="Google Shape;207;p27"/>
          <p:cNvPicPr preferRelativeResize="0"/>
          <p:nvPr/>
        </p:nvPicPr>
        <p:blipFill>
          <a:blip r:embed="rId4">
            <a:alphaModFix/>
          </a:blip>
          <a:stretch>
            <a:fillRect/>
          </a:stretch>
        </p:blipFill>
        <p:spPr>
          <a:xfrm>
            <a:off x="994275" y="2256850"/>
            <a:ext cx="8417825" cy="5050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504000" y="301320"/>
            <a:ext cx="9071700" cy="1262100"/>
          </a:xfrm>
          <a:prstGeom prst="rect">
            <a:avLst/>
          </a:prstGeom>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fr-CA" sz="4400">
                <a:solidFill>
                  <a:schemeClr val="dk1"/>
                </a:solidFill>
              </a:rPr>
              <a:t>Quand se laver les mains?</a:t>
            </a:r>
            <a:endParaRPr sz="4400"/>
          </a:p>
        </p:txBody>
      </p:sp>
      <p:sp>
        <p:nvSpPr>
          <p:cNvPr id="214" name="Google Shape;214;p28"/>
          <p:cNvSpPr txBox="1">
            <a:spLocks noGrp="1"/>
          </p:cNvSpPr>
          <p:nvPr>
            <p:ph type="body" idx="1"/>
          </p:nvPr>
        </p:nvSpPr>
        <p:spPr>
          <a:xfrm>
            <a:off x="504000" y="1769040"/>
            <a:ext cx="9071700" cy="4384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215" name="Google Shape;215;p28"/>
          <p:cNvPicPr preferRelativeResize="0"/>
          <p:nvPr/>
        </p:nvPicPr>
        <p:blipFill>
          <a:blip r:embed="rId3">
            <a:alphaModFix/>
          </a:blip>
          <a:stretch>
            <a:fillRect/>
          </a:stretch>
        </p:blipFill>
        <p:spPr>
          <a:xfrm>
            <a:off x="1578225" y="1563425"/>
            <a:ext cx="6881025" cy="5645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p:nvPr/>
        </p:nvSpPr>
        <p:spPr>
          <a:xfrm>
            <a:off x="504000" y="-7200"/>
            <a:ext cx="9071640" cy="18795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fr-CA" sz="4400" b="0" strike="noStrike">
                <a:latin typeface="Arial"/>
                <a:ea typeface="Arial"/>
                <a:cs typeface="Arial"/>
                <a:sym typeface="Arial"/>
              </a:rPr>
              <a:t>Et pour que tou</a:t>
            </a:r>
            <a:r>
              <a:rPr lang="fr-CA" sz="4400"/>
              <a:t>t</a:t>
            </a:r>
            <a:r>
              <a:rPr lang="fr-CA" sz="4400" b="0" strike="noStrike">
                <a:latin typeface="Arial"/>
                <a:ea typeface="Arial"/>
                <a:cs typeface="Arial"/>
                <a:sym typeface="Arial"/>
              </a:rPr>
              <a:t> cela fonctionne bien :</a:t>
            </a:r>
            <a:br>
              <a:rPr lang="fr-CA" sz="1800"/>
            </a:br>
            <a:endParaRPr sz="4400" b="0" strike="noStrike">
              <a:latin typeface="Arial"/>
              <a:ea typeface="Arial"/>
              <a:cs typeface="Arial"/>
              <a:sym typeface="Arial"/>
            </a:endParaRPr>
          </a:p>
        </p:txBody>
      </p:sp>
      <p:sp>
        <p:nvSpPr>
          <p:cNvPr id="221" name="Google Shape;221;p29"/>
          <p:cNvSpPr txBox="1"/>
          <p:nvPr/>
        </p:nvSpPr>
        <p:spPr>
          <a:xfrm>
            <a:off x="504000" y="1769040"/>
            <a:ext cx="9071640" cy="4384440"/>
          </a:xfrm>
          <a:prstGeom prst="rect">
            <a:avLst/>
          </a:prstGeom>
          <a:noFill/>
          <a:ln>
            <a:noFill/>
          </a:ln>
        </p:spPr>
        <p:txBody>
          <a:bodyPr spcFirstLastPara="1" wrap="square" lIns="0" tIns="0" rIns="0" bIns="0" anchor="t" anchorCtr="0">
            <a:noAutofit/>
          </a:bodyPr>
          <a:lstStyle/>
          <a:p>
            <a:pPr marL="457200" lvl="0" indent="-431800" algn="l" rtl="0">
              <a:lnSpc>
                <a:spcPct val="115000"/>
              </a:lnSpc>
              <a:spcBef>
                <a:spcPts val="2300"/>
              </a:spcBef>
              <a:spcAft>
                <a:spcPts val="0"/>
              </a:spcAft>
              <a:buClr>
                <a:srgbClr val="333333"/>
              </a:buClr>
              <a:buSzPts val="3200"/>
              <a:buChar char="-"/>
            </a:pPr>
            <a:r>
              <a:rPr lang="fr-CA" sz="3200">
                <a:solidFill>
                  <a:srgbClr val="333333"/>
                </a:solidFill>
              </a:rPr>
              <a:t>L’eau, ça se mange aussi! La plupart des fruits et légumes sont gorgés d’eau.</a:t>
            </a:r>
            <a:endParaRPr sz="5200" b="0" strike="noStrike">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fr-CA" sz="3200" b="0" strike="noStrike">
                <a:latin typeface="Arial"/>
                <a:ea typeface="Arial"/>
                <a:cs typeface="Arial"/>
                <a:sym typeface="Arial"/>
              </a:rPr>
              <a:t>Boire régulièrement : un petit verre toutes les heures</a:t>
            </a:r>
            <a:endParaRPr sz="3200" b="0" strike="noStrike">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fr-CA" sz="3200" b="0" strike="noStrike">
                <a:latin typeface="Arial"/>
                <a:ea typeface="Arial"/>
                <a:cs typeface="Arial"/>
                <a:sym typeface="Arial"/>
              </a:rPr>
              <a:t>Si plus : capacité vessie limité donc plus envie de faire pipi</a:t>
            </a:r>
            <a:endParaRPr sz="3200" b="0" strike="noStrike">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fr-CA" sz="3200" b="0" strike="noStrike">
                <a:latin typeface="Arial"/>
                <a:ea typeface="Arial"/>
                <a:cs typeface="Arial"/>
                <a:sym typeface="Arial"/>
              </a:rPr>
              <a:t>Si pas assez : difficulté pour évacuer les déchets donc douleur</a:t>
            </a:r>
            <a:endParaRPr sz="3200" b="0" strike="noStrik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fr-CA" sz="4400" b="0" i="0" u="none" strike="noStrike" cap="none">
                <a:latin typeface="Arial"/>
                <a:ea typeface="Arial"/>
                <a:cs typeface="Arial"/>
                <a:sym typeface="Arial"/>
              </a:rPr>
              <a:t>Pourquoi il faut aller aux toilettes ?</a:t>
            </a:r>
            <a:endParaRPr sz="4400" b="0" i="0" u="none" strike="noStrike" cap="none">
              <a:latin typeface="Arial"/>
              <a:ea typeface="Arial"/>
              <a:cs typeface="Arial"/>
              <a:sym typeface="Arial"/>
            </a:endParaRPr>
          </a:p>
        </p:txBody>
      </p:sp>
      <p:sp>
        <p:nvSpPr>
          <p:cNvPr id="75" name="Google Shape;75;p15"/>
          <p:cNvSpPr txBox="1"/>
          <p:nvPr/>
        </p:nvSpPr>
        <p:spPr>
          <a:xfrm>
            <a:off x="504000" y="1769040"/>
            <a:ext cx="2920680" cy="209124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fr-CA" sz="3200" b="0" i="0" u="none" strike="noStrike" cap="none">
                <a:latin typeface="Arial"/>
                <a:ea typeface="Arial"/>
                <a:cs typeface="Arial"/>
                <a:sym typeface="Arial"/>
              </a:rPr>
              <a:t> </a:t>
            </a:r>
            <a:endParaRPr sz="3200" b="0" i="0" u="none" strike="noStrike" cap="none">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fr-CA" sz="3200" b="0" i="0" u="none" strike="noStrike" cap="none">
                <a:latin typeface="Arial"/>
                <a:ea typeface="Arial"/>
                <a:cs typeface="Arial"/>
                <a:sym typeface="Arial"/>
              </a:rPr>
              <a:t> </a:t>
            </a:r>
            <a:endParaRPr sz="3200" b="0" i="0" u="none" strike="noStrike" cap="none">
              <a:latin typeface="Arial"/>
              <a:ea typeface="Arial"/>
              <a:cs typeface="Arial"/>
              <a:sym typeface="Arial"/>
            </a:endParaRPr>
          </a:p>
          <a:p>
            <a:pPr marL="432000" marR="0" lvl="0" indent="-232559" algn="l" rtl="0">
              <a:spcBef>
                <a:spcPts val="1417"/>
              </a:spcBef>
              <a:spcAft>
                <a:spcPts val="0"/>
              </a:spcAft>
              <a:buClr>
                <a:srgbClr val="000000"/>
              </a:buClr>
              <a:buSzPts val="1440"/>
              <a:buFont typeface="Noto Sans Symbols"/>
              <a:buNone/>
            </a:pPr>
            <a:endParaRPr sz="3200" b="0" i="0" u="none" strike="noStrike" cap="none">
              <a:latin typeface="Arial"/>
              <a:ea typeface="Arial"/>
              <a:cs typeface="Arial"/>
              <a:sym typeface="Arial"/>
            </a:endParaRPr>
          </a:p>
        </p:txBody>
      </p:sp>
      <p:pic>
        <p:nvPicPr>
          <p:cNvPr id="76" name="Google Shape;76;p15"/>
          <p:cNvPicPr preferRelativeResize="0"/>
          <p:nvPr/>
        </p:nvPicPr>
        <p:blipFill rotWithShape="1">
          <a:blip r:embed="rId3">
            <a:alphaModFix/>
          </a:blip>
          <a:srcRect/>
          <a:stretch/>
        </p:blipFill>
        <p:spPr>
          <a:xfrm>
            <a:off x="5040000" y="1296000"/>
            <a:ext cx="3672000" cy="3668760"/>
          </a:xfrm>
          <a:prstGeom prst="rect">
            <a:avLst/>
          </a:prstGeom>
          <a:noFill/>
          <a:ln>
            <a:noFill/>
          </a:ln>
        </p:spPr>
      </p:pic>
      <p:pic>
        <p:nvPicPr>
          <p:cNvPr id="77" name="Google Shape;77;p15"/>
          <p:cNvPicPr preferRelativeResize="0"/>
          <p:nvPr/>
        </p:nvPicPr>
        <p:blipFill rotWithShape="1">
          <a:blip r:embed="rId4">
            <a:alphaModFix/>
          </a:blip>
          <a:srcRect/>
          <a:stretch/>
        </p:blipFill>
        <p:spPr>
          <a:xfrm>
            <a:off x="636480" y="1872000"/>
            <a:ext cx="3899520" cy="4196520"/>
          </a:xfrm>
          <a:prstGeom prst="rect">
            <a:avLst/>
          </a:prstGeom>
          <a:noFill/>
          <a:ln>
            <a:noFill/>
          </a:ln>
        </p:spPr>
      </p:pic>
      <p:sp>
        <p:nvSpPr>
          <p:cNvPr id="78" name="Google Shape;78;p15"/>
          <p:cNvSpPr txBox="1"/>
          <p:nvPr/>
        </p:nvSpPr>
        <p:spPr>
          <a:xfrm>
            <a:off x="6439320" y="5972760"/>
            <a:ext cx="2920680" cy="209124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fr-CA" sz="3200" b="0" i="0" u="none" strike="noStrike" cap="none">
                <a:latin typeface="Arial"/>
                <a:ea typeface="Arial"/>
                <a:cs typeface="Arial"/>
                <a:sym typeface="Arial"/>
              </a:rPr>
              <a:t>MICTION</a:t>
            </a:r>
            <a:endParaRPr sz="3200" b="0" i="0" u="none" strike="noStrike" cap="none">
              <a:latin typeface="Arial"/>
              <a:ea typeface="Arial"/>
              <a:cs typeface="Arial"/>
              <a:sym typeface="Arial"/>
            </a:endParaRPr>
          </a:p>
        </p:txBody>
      </p:sp>
      <p:sp>
        <p:nvSpPr>
          <p:cNvPr id="79" name="Google Shape;79;p15"/>
          <p:cNvSpPr txBox="1"/>
          <p:nvPr/>
        </p:nvSpPr>
        <p:spPr>
          <a:xfrm>
            <a:off x="6439320" y="5472000"/>
            <a:ext cx="2920680" cy="209124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fr-CA" sz="3200" b="0" i="0" u="none" strike="noStrike" cap="none">
                <a:latin typeface="Arial"/>
                <a:ea typeface="Arial"/>
                <a:cs typeface="Arial"/>
                <a:sym typeface="Arial"/>
              </a:rPr>
              <a:t>URINE</a:t>
            </a:r>
            <a:endParaRPr sz="3200" b="0" i="0" u="none" strike="noStrike" cap="none">
              <a:latin typeface="Arial"/>
              <a:ea typeface="Arial"/>
              <a:cs typeface="Arial"/>
              <a:sym typeface="Arial"/>
            </a:endParaRPr>
          </a:p>
        </p:txBody>
      </p:sp>
      <p:sp>
        <p:nvSpPr>
          <p:cNvPr id="80" name="Google Shape;80;p15"/>
          <p:cNvSpPr txBox="1"/>
          <p:nvPr/>
        </p:nvSpPr>
        <p:spPr>
          <a:xfrm>
            <a:off x="6480000" y="4964760"/>
            <a:ext cx="2920680" cy="209124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fr-CA" sz="3200" b="0" i="0" u="none" strike="noStrike" cap="none">
                <a:latin typeface="Arial"/>
                <a:ea typeface="Arial"/>
                <a:cs typeface="Arial"/>
                <a:sym typeface="Arial"/>
              </a:rPr>
              <a:t>PIPI</a:t>
            </a:r>
            <a:endParaRPr sz="3200" b="0" i="0" u="none" strike="noStrike" cap="non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fr-CA" sz="4400" b="0" i="0" u="none" strike="noStrike" cap="none">
                <a:latin typeface="Arial"/>
                <a:ea typeface="Arial"/>
                <a:cs typeface="Arial"/>
                <a:sym typeface="Arial"/>
              </a:rPr>
              <a:t>Pourquoi il faut aller aux toilettes ?</a:t>
            </a:r>
            <a:endParaRPr sz="4400" b="0" i="0" u="none" strike="noStrike" cap="none">
              <a:latin typeface="Arial"/>
              <a:ea typeface="Arial"/>
              <a:cs typeface="Arial"/>
              <a:sym typeface="Arial"/>
            </a:endParaRPr>
          </a:p>
        </p:txBody>
      </p:sp>
      <p:pic>
        <p:nvPicPr>
          <p:cNvPr id="86" name="Google Shape;86;p16"/>
          <p:cNvPicPr preferRelativeResize="0"/>
          <p:nvPr/>
        </p:nvPicPr>
        <p:blipFill rotWithShape="1">
          <a:blip r:embed="rId3">
            <a:alphaModFix/>
          </a:blip>
          <a:srcRect/>
          <a:stretch/>
        </p:blipFill>
        <p:spPr>
          <a:xfrm>
            <a:off x="4608000" y="1224000"/>
            <a:ext cx="4320000" cy="3744000"/>
          </a:xfrm>
          <a:prstGeom prst="rect">
            <a:avLst/>
          </a:prstGeom>
          <a:noFill/>
          <a:ln>
            <a:noFill/>
          </a:ln>
        </p:spPr>
      </p:pic>
      <p:pic>
        <p:nvPicPr>
          <p:cNvPr id="87" name="Google Shape;87;p16"/>
          <p:cNvPicPr preferRelativeResize="0"/>
          <p:nvPr/>
        </p:nvPicPr>
        <p:blipFill rotWithShape="1">
          <a:blip r:embed="rId4">
            <a:alphaModFix/>
          </a:blip>
          <a:srcRect/>
          <a:stretch/>
        </p:blipFill>
        <p:spPr>
          <a:xfrm>
            <a:off x="1190880" y="1724760"/>
            <a:ext cx="3561120" cy="4179240"/>
          </a:xfrm>
          <a:prstGeom prst="rect">
            <a:avLst/>
          </a:prstGeom>
          <a:noFill/>
          <a:ln>
            <a:noFill/>
          </a:ln>
        </p:spPr>
      </p:pic>
      <p:sp>
        <p:nvSpPr>
          <p:cNvPr id="88" name="Google Shape;88;p16"/>
          <p:cNvSpPr txBox="1"/>
          <p:nvPr/>
        </p:nvSpPr>
        <p:spPr>
          <a:xfrm>
            <a:off x="6696000" y="6624000"/>
            <a:ext cx="3496680" cy="209124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fr-CA" sz="3200" b="0" i="0" u="none" strike="noStrike" cap="none">
                <a:latin typeface="Arial"/>
                <a:ea typeface="Arial"/>
                <a:cs typeface="Arial"/>
                <a:sym typeface="Arial"/>
              </a:rPr>
              <a:t>DÉFECATION</a:t>
            </a:r>
            <a:endParaRPr sz="3200" b="0" i="0" u="none" strike="noStrike" cap="none">
              <a:latin typeface="Arial"/>
              <a:ea typeface="Arial"/>
              <a:cs typeface="Arial"/>
              <a:sym typeface="Arial"/>
            </a:endParaRPr>
          </a:p>
        </p:txBody>
      </p:sp>
      <p:sp>
        <p:nvSpPr>
          <p:cNvPr id="89" name="Google Shape;89;p16"/>
          <p:cNvSpPr txBox="1"/>
          <p:nvPr/>
        </p:nvSpPr>
        <p:spPr>
          <a:xfrm>
            <a:off x="6624000" y="5832000"/>
            <a:ext cx="2920680" cy="209124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fr-CA" sz="3200" b="0" i="0" u="none" strike="noStrike" cap="none">
                <a:latin typeface="Arial"/>
                <a:ea typeface="Arial"/>
                <a:cs typeface="Arial"/>
                <a:sym typeface="Arial"/>
              </a:rPr>
              <a:t>SELLES</a:t>
            </a:r>
            <a:endParaRPr sz="3200" b="0" i="0" u="none" strike="noStrike" cap="none">
              <a:latin typeface="Arial"/>
              <a:ea typeface="Arial"/>
              <a:cs typeface="Arial"/>
              <a:sym typeface="Arial"/>
            </a:endParaRPr>
          </a:p>
        </p:txBody>
      </p:sp>
      <p:sp>
        <p:nvSpPr>
          <p:cNvPr id="90" name="Google Shape;90;p16"/>
          <p:cNvSpPr txBox="1"/>
          <p:nvPr/>
        </p:nvSpPr>
        <p:spPr>
          <a:xfrm>
            <a:off x="6655320" y="4968000"/>
            <a:ext cx="2920680" cy="209124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fr-CA" sz="3200" b="0" i="0" u="none" strike="noStrike" cap="none">
                <a:latin typeface="Arial"/>
                <a:ea typeface="Arial"/>
                <a:cs typeface="Arial"/>
                <a:sym typeface="Arial"/>
              </a:rPr>
              <a:t>CACA</a:t>
            </a:r>
            <a:endParaRPr sz="3200" b="0" i="0" u="none" strike="noStrike" cap="non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fr-CA" sz="4400" b="0" i="0" u="none" strike="noStrike" cap="none">
                <a:latin typeface="Arial"/>
                <a:ea typeface="Arial"/>
                <a:cs typeface="Arial"/>
                <a:sym typeface="Arial"/>
              </a:rPr>
              <a:t>Quand faut il aller faire Pipi!</a:t>
            </a:r>
            <a:endParaRPr sz="4400" b="0" i="0" u="none" strike="noStrike" cap="none">
              <a:latin typeface="Arial"/>
              <a:ea typeface="Arial"/>
              <a:cs typeface="Arial"/>
              <a:sym typeface="Arial"/>
            </a:endParaRPr>
          </a:p>
        </p:txBody>
      </p:sp>
      <p:pic>
        <p:nvPicPr>
          <p:cNvPr id="96" name="Google Shape;96;p17"/>
          <p:cNvPicPr preferRelativeResize="0"/>
          <p:nvPr/>
        </p:nvPicPr>
        <p:blipFill rotWithShape="1">
          <a:blip r:embed="rId3">
            <a:alphaModFix/>
          </a:blip>
          <a:srcRect/>
          <a:stretch/>
        </p:blipFill>
        <p:spPr>
          <a:xfrm>
            <a:off x="524880" y="1768680"/>
            <a:ext cx="4384440" cy="4384440"/>
          </a:xfrm>
          <a:prstGeom prst="rect">
            <a:avLst/>
          </a:prstGeom>
          <a:noFill/>
          <a:ln>
            <a:noFill/>
          </a:ln>
        </p:spPr>
      </p:pic>
      <p:sp>
        <p:nvSpPr>
          <p:cNvPr id="97" name="Google Shape;97;p17"/>
          <p:cNvSpPr txBox="1"/>
          <p:nvPr/>
        </p:nvSpPr>
        <p:spPr>
          <a:xfrm>
            <a:off x="5152680" y="1769040"/>
            <a:ext cx="4426920" cy="438444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fr-CA" sz="3200" b="0" i="0" u="none" strike="noStrike" cap="none">
                <a:latin typeface="Arial"/>
                <a:ea typeface="Arial"/>
                <a:cs typeface="Arial"/>
                <a:sym typeface="Arial"/>
              </a:rPr>
              <a:t>La VESSIE</a:t>
            </a:r>
            <a:endParaRPr sz="3200" b="0" i="0" u="none" strike="noStrike" cap="none">
              <a:latin typeface="Arial"/>
              <a:ea typeface="Arial"/>
              <a:cs typeface="Arial"/>
              <a:sym typeface="Arial"/>
            </a:endParaRPr>
          </a:p>
          <a:p>
            <a:pPr marL="432000" marR="0" lvl="0" indent="-232559" algn="l" rtl="0">
              <a:spcBef>
                <a:spcPts val="1417"/>
              </a:spcBef>
              <a:spcAft>
                <a:spcPts val="0"/>
              </a:spcAft>
              <a:buClr>
                <a:srgbClr val="000000"/>
              </a:buClr>
              <a:buSzPts val="1440"/>
              <a:buFont typeface="Noto Sans Symbols"/>
              <a:buNone/>
            </a:pPr>
            <a:endParaRPr sz="3200" b="0" i="0" u="none" strike="noStrike" cap="none">
              <a:latin typeface="Arial"/>
              <a:ea typeface="Arial"/>
              <a:cs typeface="Arial"/>
              <a:sym typeface="Arial"/>
            </a:endParaRPr>
          </a:p>
        </p:txBody>
      </p:sp>
      <p:pic>
        <p:nvPicPr>
          <p:cNvPr id="98" name="Google Shape;98;p17"/>
          <p:cNvPicPr preferRelativeResize="0"/>
          <p:nvPr/>
        </p:nvPicPr>
        <p:blipFill rotWithShape="1">
          <a:blip r:embed="rId4">
            <a:alphaModFix/>
          </a:blip>
          <a:srcRect/>
          <a:stretch/>
        </p:blipFill>
        <p:spPr>
          <a:xfrm>
            <a:off x="4392000" y="2664000"/>
            <a:ext cx="5184000" cy="475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8"/>
          <p:cNvPicPr preferRelativeResize="0"/>
          <p:nvPr/>
        </p:nvPicPr>
        <p:blipFill rotWithShape="1">
          <a:blip r:embed="rId3">
            <a:alphaModFix/>
          </a:blip>
          <a:srcRect/>
          <a:stretch/>
        </p:blipFill>
        <p:spPr>
          <a:xfrm>
            <a:off x="432000" y="936000"/>
            <a:ext cx="2304000" cy="1872000"/>
          </a:xfrm>
          <a:prstGeom prst="rect">
            <a:avLst/>
          </a:prstGeom>
          <a:noFill/>
          <a:ln>
            <a:noFill/>
          </a:ln>
        </p:spPr>
      </p:pic>
      <p:pic>
        <p:nvPicPr>
          <p:cNvPr id="104" name="Google Shape;104;p18"/>
          <p:cNvPicPr preferRelativeResize="0"/>
          <p:nvPr/>
        </p:nvPicPr>
        <p:blipFill rotWithShape="1">
          <a:blip r:embed="rId3">
            <a:alphaModFix/>
          </a:blip>
          <a:srcRect/>
          <a:stretch/>
        </p:blipFill>
        <p:spPr>
          <a:xfrm>
            <a:off x="3395880" y="792000"/>
            <a:ext cx="2508120" cy="2016000"/>
          </a:xfrm>
          <a:prstGeom prst="rect">
            <a:avLst/>
          </a:prstGeom>
          <a:noFill/>
          <a:ln>
            <a:noFill/>
          </a:ln>
        </p:spPr>
      </p:pic>
      <p:pic>
        <p:nvPicPr>
          <p:cNvPr id="105" name="Google Shape;105;p18"/>
          <p:cNvPicPr preferRelativeResize="0"/>
          <p:nvPr/>
        </p:nvPicPr>
        <p:blipFill rotWithShape="1">
          <a:blip r:embed="rId3">
            <a:alphaModFix/>
          </a:blip>
          <a:srcRect/>
          <a:stretch/>
        </p:blipFill>
        <p:spPr>
          <a:xfrm>
            <a:off x="6696000" y="936000"/>
            <a:ext cx="2736000" cy="1728000"/>
          </a:xfrm>
          <a:prstGeom prst="rect">
            <a:avLst/>
          </a:prstGeom>
          <a:noFill/>
          <a:ln>
            <a:noFill/>
          </a:ln>
        </p:spPr>
      </p:pic>
      <p:pic>
        <p:nvPicPr>
          <p:cNvPr id="106" name="Google Shape;106;p18"/>
          <p:cNvPicPr preferRelativeResize="0"/>
          <p:nvPr/>
        </p:nvPicPr>
        <p:blipFill rotWithShape="1">
          <a:blip r:embed="rId4">
            <a:alphaModFix/>
          </a:blip>
          <a:srcRect/>
          <a:stretch/>
        </p:blipFill>
        <p:spPr>
          <a:xfrm>
            <a:off x="8633160" y="5112000"/>
            <a:ext cx="1086840" cy="1800000"/>
          </a:xfrm>
          <a:prstGeom prst="rect">
            <a:avLst/>
          </a:prstGeom>
          <a:noFill/>
          <a:ln>
            <a:noFill/>
          </a:ln>
        </p:spPr>
      </p:pic>
      <p:pic>
        <p:nvPicPr>
          <p:cNvPr id="107" name="Google Shape;107;p18"/>
          <p:cNvPicPr preferRelativeResize="0"/>
          <p:nvPr/>
        </p:nvPicPr>
        <p:blipFill rotWithShape="1">
          <a:blip r:embed="rId5">
            <a:alphaModFix/>
          </a:blip>
          <a:srcRect/>
          <a:stretch/>
        </p:blipFill>
        <p:spPr>
          <a:xfrm>
            <a:off x="4176000" y="3910680"/>
            <a:ext cx="807480" cy="697320"/>
          </a:xfrm>
          <a:prstGeom prst="rect">
            <a:avLst/>
          </a:prstGeom>
          <a:noFill/>
          <a:ln>
            <a:noFill/>
          </a:ln>
        </p:spPr>
      </p:pic>
      <p:pic>
        <p:nvPicPr>
          <p:cNvPr id="108" name="Google Shape;108;p18"/>
          <p:cNvPicPr preferRelativeResize="0"/>
          <p:nvPr/>
        </p:nvPicPr>
        <p:blipFill rotWithShape="1">
          <a:blip r:embed="rId6">
            <a:alphaModFix/>
          </a:blip>
          <a:srcRect/>
          <a:stretch/>
        </p:blipFill>
        <p:spPr>
          <a:xfrm>
            <a:off x="2646360" y="1224000"/>
            <a:ext cx="1025640" cy="1025640"/>
          </a:xfrm>
          <a:prstGeom prst="rect">
            <a:avLst/>
          </a:prstGeom>
          <a:noFill/>
          <a:ln>
            <a:noFill/>
          </a:ln>
        </p:spPr>
      </p:pic>
      <p:pic>
        <p:nvPicPr>
          <p:cNvPr id="109" name="Google Shape;109;p18"/>
          <p:cNvPicPr preferRelativeResize="0"/>
          <p:nvPr/>
        </p:nvPicPr>
        <p:blipFill rotWithShape="1">
          <a:blip r:embed="rId6">
            <a:alphaModFix/>
          </a:blip>
          <a:srcRect/>
          <a:stretch/>
        </p:blipFill>
        <p:spPr>
          <a:xfrm>
            <a:off x="5621400" y="1296720"/>
            <a:ext cx="1025640" cy="1025640"/>
          </a:xfrm>
          <a:prstGeom prst="rect">
            <a:avLst/>
          </a:prstGeom>
          <a:noFill/>
          <a:ln>
            <a:noFill/>
          </a:ln>
        </p:spPr>
      </p:pic>
      <p:pic>
        <p:nvPicPr>
          <p:cNvPr id="110" name="Google Shape;110;p18"/>
          <p:cNvPicPr preferRelativeResize="0"/>
          <p:nvPr/>
        </p:nvPicPr>
        <p:blipFill rotWithShape="1">
          <a:blip r:embed="rId7">
            <a:alphaModFix/>
          </a:blip>
          <a:srcRect/>
          <a:stretch/>
        </p:blipFill>
        <p:spPr>
          <a:xfrm>
            <a:off x="1224000" y="2785680"/>
            <a:ext cx="747720" cy="814320"/>
          </a:xfrm>
          <a:prstGeom prst="rect">
            <a:avLst/>
          </a:prstGeom>
          <a:noFill/>
          <a:ln>
            <a:noFill/>
          </a:ln>
        </p:spPr>
      </p:pic>
      <p:pic>
        <p:nvPicPr>
          <p:cNvPr id="111" name="Google Shape;111;p18"/>
          <p:cNvPicPr preferRelativeResize="0"/>
          <p:nvPr/>
        </p:nvPicPr>
        <p:blipFill rotWithShape="1">
          <a:blip r:embed="rId7">
            <a:alphaModFix/>
          </a:blip>
          <a:srcRect/>
          <a:stretch/>
        </p:blipFill>
        <p:spPr>
          <a:xfrm>
            <a:off x="4292280" y="2808000"/>
            <a:ext cx="747720" cy="814320"/>
          </a:xfrm>
          <a:prstGeom prst="rect">
            <a:avLst/>
          </a:prstGeom>
          <a:noFill/>
          <a:ln>
            <a:noFill/>
          </a:ln>
        </p:spPr>
      </p:pic>
      <p:pic>
        <p:nvPicPr>
          <p:cNvPr id="112" name="Google Shape;112;p18"/>
          <p:cNvPicPr preferRelativeResize="0"/>
          <p:nvPr/>
        </p:nvPicPr>
        <p:blipFill rotWithShape="1">
          <a:blip r:embed="rId7">
            <a:alphaModFix/>
          </a:blip>
          <a:srcRect/>
          <a:stretch/>
        </p:blipFill>
        <p:spPr>
          <a:xfrm>
            <a:off x="7632000" y="2713680"/>
            <a:ext cx="747720" cy="814320"/>
          </a:xfrm>
          <a:prstGeom prst="rect">
            <a:avLst/>
          </a:prstGeom>
          <a:noFill/>
          <a:ln>
            <a:noFill/>
          </a:ln>
        </p:spPr>
      </p:pic>
      <p:pic>
        <p:nvPicPr>
          <p:cNvPr id="113" name="Google Shape;113;p18"/>
          <p:cNvPicPr preferRelativeResize="0"/>
          <p:nvPr/>
        </p:nvPicPr>
        <p:blipFill rotWithShape="1">
          <a:blip r:embed="rId8">
            <a:alphaModFix/>
          </a:blip>
          <a:srcRect/>
          <a:stretch/>
        </p:blipFill>
        <p:spPr>
          <a:xfrm>
            <a:off x="6836040" y="4762080"/>
            <a:ext cx="1875960" cy="2437920"/>
          </a:xfrm>
          <a:prstGeom prst="rect">
            <a:avLst/>
          </a:prstGeom>
          <a:noFill/>
          <a:ln>
            <a:noFill/>
          </a:ln>
        </p:spPr>
      </p:pic>
      <p:pic>
        <p:nvPicPr>
          <p:cNvPr id="114" name="Google Shape;114;p18"/>
          <p:cNvPicPr preferRelativeResize="0"/>
          <p:nvPr/>
        </p:nvPicPr>
        <p:blipFill rotWithShape="1">
          <a:blip r:embed="rId9">
            <a:alphaModFix/>
          </a:blip>
          <a:srcRect/>
          <a:stretch/>
        </p:blipFill>
        <p:spPr>
          <a:xfrm>
            <a:off x="2603880" y="4856040"/>
            <a:ext cx="2436120" cy="24159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9"/>
          <p:cNvPicPr preferRelativeResize="0"/>
          <p:nvPr/>
        </p:nvPicPr>
        <p:blipFill rotWithShape="1">
          <a:blip r:embed="rId3">
            <a:alphaModFix/>
          </a:blip>
          <a:srcRect/>
          <a:stretch/>
        </p:blipFill>
        <p:spPr>
          <a:xfrm>
            <a:off x="2592000" y="977400"/>
            <a:ext cx="7272000" cy="5760000"/>
          </a:xfrm>
          <a:prstGeom prst="rect">
            <a:avLst/>
          </a:prstGeom>
          <a:noFill/>
          <a:ln>
            <a:noFill/>
          </a:ln>
        </p:spPr>
      </p:pic>
      <p:pic>
        <p:nvPicPr>
          <p:cNvPr id="120" name="Google Shape;120;p19"/>
          <p:cNvPicPr preferRelativeResize="0"/>
          <p:nvPr/>
        </p:nvPicPr>
        <p:blipFill rotWithShape="1">
          <a:blip r:embed="rId4">
            <a:alphaModFix/>
          </a:blip>
          <a:srcRect/>
          <a:stretch/>
        </p:blipFill>
        <p:spPr>
          <a:xfrm>
            <a:off x="648000" y="977400"/>
            <a:ext cx="5472000" cy="5646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graphicFrame>
        <p:nvGraphicFramePr>
          <p:cNvPr id="125" name="Google Shape;125;p20"/>
          <p:cNvGraphicFramePr/>
          <p:nvPr/>
        </p:nvGraphicFramePr>
        <p:xfrm>
          <a:off x="0" y="0"/>
          <a:ext cx="3000000" cy="3000000"/>
        </p:xfrm>
        <a:graphic>
          <a:graphicData uri="http://schemas.openxmlformats.org/drawingml/2006/table">
            <a:tbl>
              <a:tblPr>
                <a:noFill/>
                <a:tableStyleId>{37E1C525-536E-4D1D-BAB0-94288FFB3CA3}</a:tableStyleId>
              </a:tblPr>
              <a:tblGrid>
                <a:gridCol w="1460150">
                  <a:extLst>
                    <a:ext uri="{9D8B030D-6E8A-4147-A177-3AD203B41FA5}">
                      <a16:colId xmlns:a16="http://schemas.microsoft.com/office/drawing/2014/main" val="20000"/>
                    </a:ext>
                  </a:extLst>
                </a:gridCol>
                <a:gridCol w="1460150">
                  <a:extLst>
                    <a:ext uri="{9D8B030D-6E8A-4147-A177-3AD203B41FA5}">
                      <a16:colId xmlns:a16="http://schemas.microsoft.com/office/drawing/2014/main" val="20001"/>
                    </a:ext>
                  </a:extLst>
                </a:gridCol>
                <a:gridCol w="1460150">
                  <a:extLst>
                    <a:ext uri="{9D8B030D-6E8A-4147-A177-3AD203B41FA5}">
                      <a16:colId xmlns:a16="http://schemas.microsoft.com/office/drawing/2014/main" val="20002"/>
                    </a:ext>
                  </a:extLst>
                </a:gridCol>
                <a:gridCol w="1460150">
                  <a:extLst>
                    <a:ext uri="{9D8B030D-6E8A-4147-A177-3AD203B41FA5}">
                      <a16:colId xmlns:a16="http://schemas.microsoft.com/office/drawing/2014/main" val="20003"/>
                    </a:ext>
                  </a:extLst>
                </a:gridCol>
                <a:gridCol w="1460150">
                  <a:extLst>
                    <a:ext uri="{9D8B030D-6E8A-4147-A177-3AD203B41FA5}">
                      <a16:colId xmlns:a16="http://schemas.microsoft.com/office/drawing/2014/main" val="20004"/>
                    </a:ext>
                  </a:extLst>
                </a:gridCol>
                <a:gridCol w="1460150">
                  <a:extLst>
                    <a:ext uri="{9D8B030D-6E8A-4147-A177-3AD203B41FA5}">
                      <a16:colId xmlns:a16="http://schemas.microsoft.com/office/drawing/2014/main" val="20005"/>
                    </a:ext>
                  </a:extLst>
                </a:gridCol>
                <a:gridCol w="1463050">
                  <a:extLst>
                    <a:ext uri="{9D8B030D-6E8A-4147-A177-3AD203B41FA5}">
                      <a16:colId xmlns:a16="http://schemas.microsoft.com/office/drawing/2014/main" val="20006"/>
                    </a:ext>
                  </a:extLst>
                </a:gridCol>
              </a:tblGrid>
              <a:tr h="971650">
                <a:tc>
                  <a:txBody>
                    <a:bodyPr/>
                    <a:lstStyle/>
                    <a:p>
                      <a:pPr marL="0" marR="0" lvl="0" indent="0" algn="l" rtl="0">
                        <a:spcBef>
                          <a:spcPts val="0"/>
                        </a:spcBef>
                        <a:spcAft>
                          <a:spcPts val="0"/>
                        </a:spcAft>
                        <a:buNone/>
                      </a:pPr>
                      <a:r>
                        <a:rPr lang="fr-CA" sz="1800" b="0" u="none" strike="noStrike" cap="none">
                          <a:latin typeface="Arial"/>
                          <a:ea typeface="Arial"/>
                          <a:cs typeface="Arial"/>
                          <a:sym typeface="Arial"/>
                        </a:rPr>
                        <a:t>Jour et moments de la journée</a:t>
                      </a:r>
                      <a:endParaRPr sz="1800" b="0" strike="noStrike">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3A3A3"/>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3A3A3"/>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3A3A3"/>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3A3A3"/>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3A3A3"/>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3A3A3"/>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3A3A3"/>
                    </a:solidFill>
                  </a:tcPr>
                </a:tc>
                <a:extLst>
                  <a:ext uri="{0D108BD9-81ED-4DB2-BD59-A6C34878D82A}">
                    <a16:rowId xmlns:a16="http://schemas.microsoft.com/office/drawing/2014/main" val="10000"/>
                  </a:ext>
                </a:extLst>
              </a:tr>
              <a:tr h="971650">
                <a:tc>
                  <a:txBody>
                    <a:bodyPr/>
                    <a:lstStyle/>
                    <a:p>
                      <a:pPr marL="0" marR="0" lvl="0" indent="0" algn="l" rtl="0">
                        <a:spcBef>
                          <a:spcPts val="0"/>
                        </a:spcBef>
                        <a:spcAft>
                          <a:spcPts val="0"/>
                        </a:spcAft>
                        <a:buNone/>
                      </a:pPr>
                      <a:r>
                        <a:rPr lang="fr-CA" sz="1800" b="0" strike="noStrike">
                          <a:latin typeface="Arial"/>
                          <a:ea typeface="Arial"/>
                          <a:cs typeface="Arial"/>
                          <a:sym typeface="Arial"/>
                        </a:rPr>
                        <a:t>LUNDI</a:t>
                      </a:r>
                      <a:endParaRPr sz="1800" b="0" strike="noStrike">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extLst>
                  <a:ext uri="{0D108BD9-81ED-4DB2-BD59-A6C34878D82A}">
                    <a16:rowId xmlns:a16="http://schemas.microsoft.com/office/drawing/2014/main" val="10001"/>
                  </a:ext>
                </a:extLst>
              </a:tr>
              <a:tr h="971650">
                <a:tc>
                  <a:txBody>
                    <a:bodyPr/>
                    <a:lstStyle/>
                    <a:p>
                      <a:pPr marL="0" marR="0" lvl="0" indent="0" algn="l" rtl="0">
                        <a:spcBef>
                          <a:spcPts val="0"/>
                        </a:spcBef>
                        <a:spcAft>
                          <a:spcPts val="0"/>
                        </a:spcAft>
                        <a:buNone/>
                      </a:pPr>
                      <a:r>
                        <a:rPr lang="fr-CA" sz="1800" b="0" strike="noStrike">
                          <a:latin typeface="Arial"/>
                          <a:ea typeface="Arial"/>
                          <a:cs typeface="Arial"/>
                          <a:sym typeface="Arial"/>
                        </a:rPr>
                        <a:t>MARDI</a:t>
                      </a:r>
                      <a:endParaRPr sz="1800" b="0" strike="noStrike">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extLst>
                  <a:ext uri="{0D108BD9-81ED-4DB2-BD59-A6C34878D82A}">
                    <a16:rowId xmlns:a16="http://schemas.microsoft.com/office/drawing/2014/main" val="10002"/>
                  </a:ext>
                </a:extLst>
              </a:tr>
              <a:tr h="971650">
                <a:tc>
                  <a:txBody>
                    <a:bodyPr/>
                    <a:lstStyle/>
                    <a:p>
                      <a:pPr marL="0" marR="0" lvl="0" indent="0" algn="l" rtl="0">
                        <a:spcBef>
                          <a:spcPts val="0"/>
                        </a:spcBef>
                        <a:spcAft>
                          <a:spcPts val="0"/>
                        </a:spcAft>
                        <a:buNone/>
                      </a:pPr>
                      <a:r>
                        <a:rPr lang="fr-CA" sz="1800" b="0" strike="noStrike">
                          <a:latin typeface="Arial"/>
                          <a:ea typeface="Arial"/>
                          <a:cs typeface="Arial"/>
                          <a:sym typeface="Arial"/>
                        </a:rPr>
                        <a:t>MERCREDI</a:t>
                      </a:r>
                      <a:endParaRPr sz="1800" b="0" strike="noStrike">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extLst>
                  <a:ext uri="{0D108BD9-81ED-4DB2-BD59-A6C34878D82A}">
                    <a16:rowId xmlns:a16="http://schemas.microsoft.com/office/drawing/2014/main" val="10003"/>
                  </a:ext>
                </a:extLst>
              </a:tr>
              <a:tr h="971650">
                <a:tc>
                  <a:txBody>
                    <a:bodyPr/>
                    <a:lstStyle/>
                    <a:p>
                      <a:pPr marL="0" marR="0" lvl="0" indent="0" algn="l" rtl="0">
                        <a:spcBef>
                          <a:spcPts val="0"/>
                        </a:spcBef>
                        <a:spcAft>
                          <a:spcPts val="0"/>
                        </a:spcAft>
                        <a:buNone/>
                      </a:pPr>
                      <a:r>
                        <a:rPr lang="fr-CA" sz="1800" b="0" strike="noStrike">
                          <a:latin typeface="Arial"/>
                          <a:ea typeface="Arial"/>
                          <a:cs typeface="Arial"/>
                          <a:sym typeface="Arial"/>
                        </a:rPr>
                        <a:t>JEUDI</a:t>
                      </a:r>
                      <a:endParaRPr sz="1800" b="0" strike="noStrike">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extLst>
                  <a:ext uri="{0D108BD9-81ED-4DB2-BD59-A6C34878D82A}">
                    <a16:rowId xmlns:a16="http://schemas.microsoft.com/office/drawing/2014/main" val="10004"/>
                  </a:ext>
                </a:extLst>
              </a:tr>
              <a:tr h="971650">
                <a:tc>
                  <a:txBody>
                    <a:bodyPr/>
                    <a:lstStyle/>
                    <a:p>
                      <a:pPr marL="0" marR="0" lvl="0" indent="0" algn="l" rtl="0">
                        <a:spcBef>
                          <a:spcPts val="0"/>
                        </a:spcBef>
                        <a:spcAft>
                          <a:spcPts val="0"/>
                        </a:spcAft>
                        <a:buNone/>
                      </a:pPr>
                      <a:r>
                        <a:rPr lang="fr-CA" sz="1800" b="0" strike="noStrike">
                          <a:latin typeface="Arial"/>
                          <a:ea typeface="Arial"/>
                          <a:cs typeface="Arial"/>
                          <a:sym typeface="Arial"/>
                        </a:rPr>
                        <a:t>VENDREDI</a:t>
                      </a:r>
                      <a:endParaRPr sz="1800" b="0" strike="noStrike">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extLst>
                  <a:ext uri="{0D108BD9-81ED-4DB2-BD59-A6C34878D82A}">
                    <a16:rowId xmlns:a16="http://schemas.microsoft.com/office/drawing/2014/main" val="10005"/>
                  </a:ext>
                </a:extLst>
              </a:tr>
              <a:tr h="971650">
                <a:tc>
                  <a:txBody>
                    <a:bodyPr/>
                    <a:lstStyle/>
                    <a:p>
                      <a:pPr marL="0" marR="0" lvl="0" indent="0" algn="l" rtl="0">
                        <a:spcBef>
                          <a:spcPts val="0"/>
                        </a:spcBef>
                        <a:spcAft>
                          <a:spcPts val="0"/>
                        </a:spcAft>
                        <a:buNone/>
                      </a:pPr>
                      <a:r>
                        <a:rPr lang="fr-CA" sz="1800" b="0" strike="noStrike">
                          <a:latin typeface="Arial"/>
                          <a:ea typeface="Arial"/>
                          <a:cs typeface="Arial"/>
                          <a:sym typeface="Arial"/>
                        </a:rPr>
                        <a:t>SAMEDI</a:t>
                      </a:r>
                      <a:endParaRPr sz="1800" b="0" strike="noStrike">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extLst>
                  <a:ext uri="{0D108BD9-81ED-4DB2-BD59-A6C34878D82A}">
                    <a16:rowId xmlns:a16="http://schemas.microsoft.com/office/drawing/2014/main" val="10006"/>
                  </a:ext>
                </a:extLst>
              </a:tr>
              <a:tr h="974525">
                <a:tc>
                  <a:txBody>
                    <a:bodyPr/>
                    <a:lstStyle/>
                    <a:p>
                      <a:pPr marL="0" marR="0" lvl="0" indent="0" algn="l" rtl="0">
                        <a:spcBef>
                          <a:spcPts val="0"/>
                        </a:spcBef>
                        <a:spcAft>
                          <a:spcPts val="0"/>
                        </a:spcAft>
                        <a:buNone/>
                      </a:pPr>
                      <a:r>
                        <a:rPr lang="fr-CA" sz="1800" b="0" strike="noStrike">
                          <a:latin typeface="Arial"/>
                          <a:ea typeface="Arial"/>
                          <a:cs typeface="Arial"/>
                          <a:sym typeface="Arial"/>
                        </a:rPr>
                        <a:t>DIAMNCHE</a:t>
                      </a:r>
                      <a:endParaRPr sz="1800" b="0" strike="noStrike">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extLst>
                  <a:ext uri="{0D108BD9-81ED-4DB2-BD59-A6C34878D82A}">
                    <a16:rowId xmlns:a16="http://schemas.microsoft.com/office/drawing/2014/main" val="10007"/>
                  </a:ext>
                </a:extLst>
              </a:tr>
            </a:tbl>
          </a:graphicData>
        </a:graphic>
      </p:graphicFrame>
      <p:pic>
        <p:nvPicPr>
          <p:cNvPr id="126" name="Google Shape;126;p20"/>
          <p:cNvPicPr preferRelativeResize="0"/>
          <p:nvPr/>
        </p:nvPicPr>
        <p:blipFill rotWithShape="1">
          <a:blip r:embed="rId3">
            <a:alphaModFix/>
          </a:blip>
          <a:srcRect/>
          <a:stretch/>
        </p:blipFill>
        <p:spPr>
          <a:xfrm>
            <a:off x="1512000" y="18720"/>
            <a:ext cx="1299240" cy="917280"/>
          </a:xfrm>
          <a:prstGeom prst="rect">
            <a:avLst/>
          </a:prstGeom>
          <a:noFill/>
          <a:ln>
            <a:noFill/>
          </a:ln>
        </p:spPr>
      </p:pic>
      <p:pic>
        <p:nvPicPr>
          <p:cNvPr id="127" name="Google Shape;127;p20"/>
          <p:cNvPicPr preferRelativeResize="0"/>
          <p:nvPr/>
        </p:nvPicPr>
        <p:blipFill rotWithShape="1">
          <a:blip r:embed="rId4">
            <a:alphaModFix/>
          </a:blip>
          <a:srcRect/>
          <a:stretch/>
        </p:blipFill>
        <p:spPr>
          <a:xfrm>
            <a:off x="3007800" y="0"/>
            <a:ext cx="1312200" cy="936000"/>
          </a:xfrm>
          <a:prstGeom prst="rect">
            <a:avLst/>
          </a:prstGeom>
          <a:noFill/>
          <a:ln>
            <a:noFill/>
          </a:ln>
        </p:spPr>
      </p:pic>
      <p:pic>
        <p:nvPicPr>
          <p:cNvPr id="128" name="Google Shape;128;p20"/>
          <p:cNvPicPr preferRelativeResize="0"/>
          <p:nvPr/>
        </p:nvPicPr>
        <p:blipFill rotWithShape="1">
          <a:blip r:embed="rId5">
            <a:alphaModFix/>
          </a:blip>
          <a:srcRect/>
          <a:stretch/>
        </p:blipFill>
        <p:spPr>
          <a:xfrm>
            <a:off x="4464000" y="70560"/>
            <a:ext cx="1296360" cy="865440"/>
          </a:xfrm>
          <a:prstGeom prst="rect">
            <a:avLst/>
          </a:prstGeom>
          <a:noFill/>
          <a:ln>
            <a:noFill/>
          </a:ln>
        </p:spPr>
      </p:pic>
      <p:pic>
        <p:nvPicPr>
          <p:cNvPr id="129" name="Google Shape;129;p20"/>
          <p:cNvPicPr preferRelativeResize="0"/>
          <p:nvPr/>
        </p:nvPicPr>
        <p:blipFill rotWithShape="1">
          <a:blip r:embed="rId5">
            <a:alphaModFix/>
          </a:blip>
          <a:srcRect/>
          <a:stretch/>
        </p:blipFill>
        <p:spPr>
          <a:xfrm>
            <a:off x="7343640" y="70560"/>
            <a:ext cx="1296360" cy="865440"/>
          </a:xfrm>
          <a:prstGeom prst="rect">
            <a:avLst/>
          </a:prstGeom>
          <a:noFill/>
          <a:ln>
            <a:noFill/>
          </a:ln>
        </p:spPr>
      </p:pic>
      <p:pic>
        <p:nvPicPr>
          <p:cNvPr id="130" name="Google Shape;130;p20"/>
          <p:cNvPicPr preferRelativeResize="0"/>
          <p:nvPr/>
        </p:nvPicPr>
        <p:blipFill rotWithShape="1">
          <a:blip r:embed="rId6">
            <a:alphaModFix/>
          </a:blip>
          <a:srcRect/>
          <a:stretch/>
        </p:blipFill>
        <p:spPr>
          <a:xfrm>
            <a:off x="5904000" y="43200"/>
            <a:ext cx="1312200" cy="892800"/>
          </a:xfrm>
          <a:prstGeom prst="rect">
            <a:avLst/>
          </a:prstGeom>
          <a:noFill/>
          <a:ln>
            <a:noFill/>
          </a:ln>
        </p:spPr>
      </p:pic>
      <p:pic>
        <p:nvPicPr>
          <p:cNvPr id="131" name="Google Shape;131;p20"/>
          <p:cNvPicPr preferRelativeResize="0"/>
          <p:nvPr/>
        </p:nvPicPr>
        <p:blipFill rotWithShape="1">
          <a:blip r:embed="rId7">
            <a:alphaModFix/>
          </a:blip>
          <a:srcRect/>
          <a:stretch/>
        </p:blipFill>
        <p:spPr>
          <a:xfrm>
            <a:off x="8899920" y="0"/>
            <a:ext cx="1324080" cy="914040"/>
          </a:xfrm>
          <a:prstGeom prst="rect">
            <a:avLst/>
          </a:prstGeom>
          <a:noFill/>
          <a:ln>
            <a:noFill/>
          </a:ln>
        </p:spPr>
      </p:pic>
      <p:pic>
        <p:nvPicPr>
          <p:cNvPr id="132" name="Google Shape;132;p20"/>
          <p:cNvPicPr preferRelativeResize="0"/>
          <p:nvPr/>
        </p:nvPicPr>
        <p:blipFill rotWithShape="1">
          <a:blip r:embed="rId8">
            <a:alphaModFix/>
          </a:blip>
          <a:srcRect/>
          <a:stretch/>
        </p:blipFill>
        <p:spPr>
          <a:xfrm>
            <a:off x="1656000" y="1080000"/>
            <a:ext cx="866160" cy="734760"/>
          </a:xfrm>
          <a:prstGeom prst="rect">
            <a:avLst/>
          </a:prstGeom>
          <a:noFill/>
          <a:ln>
            <a:noFill/>
          </a:ln>
        </p:spPr>
      </p:pic>
      <p:pic>
        <p:nvPicPr>
          <p:cNvPr id="133" name="Google Shape;133;p20"/>
          <p:cNvPicPr preferRelativeResize="0"/>
          <p:nvPr/>
        </p:nvPicPr>
        <p:blipFill rotWithShape="1">
          <a:blip r:embed="rId8">
            <a:alphaModFix/>
          </a:blip>
          <a:srcRect/>
          <a:stretch/>
        </p:blipFill>
        <p:spPr>
          <a:xfrm>
            <a:off x="9144000" y="1137240"/>
            <a:ext cx="866160" cy="734760"/>
          </a:xfrm>
          <a:prstGeom prst="rect">
            <a:avLst/>
          </a:prstGeom>
          <a:noFill/>
          <a:ln>
            <a:noFill/>
          </a:ln>
        </p:spPr>
      </p:pic>
      <p:pic>
        <p:nvPicPr>
          <p:cNvPr id="134" name="Google Shape;134;p20"/>
          <p:cNvPicPr preferRelativeResize="0"/>
          <p:nvPr/>
        </p:nvPicPr>
        <p:blipFill rotWithShape="1">
          <a:blip r:embed="rId8">
            <a:alphaModFix/>
          </a:blip>
          <a:srcRect/>
          <a:stretch/>
        </p:blipFill>
        <p:spPr>
          <a:xfrm>
            <a:off x="7629840" y="1152000"/>
            <a:ext cx="866160" cy="734760"/>
          </a:xfrm>
          <a:prstGeom prst="rect">
            <a:avLst/>
          </a:prstGeom>
          <a:noFill/>
          <a:ln>
            <a:noFill/>
          </a:ln>
        </p:spPr>
      </p:pic>
      <p:pic>
        <p:nvPicPr>
          <p:cNvPr id="135" name="Google Shape;135;p20"/>
          <p:cNvPicPr preferRelativeResize="0"/>
          <p:nvPr/>
        </p:nvPicPr>
        <p:blipFill rotWithShape="1">
          <a:blip r:embed="rId8">
            <a:alphaModFix/>
          </a:blip>
          <a:srcRect/>
          <a:stretch/>
        </p:blipFill>
        <p:spPr>
          <a:xfrm>
            <a:off x="6120000" y="1065240"/>
            <a:ext cx="866160" cy="734760"/>
          </a:xfrm>
          <a:prstGeom prst="rect">
            <a:avLst/>
          </a:prstGeom>
          <a:noFill/>
          <a:ln>
            <a:noFill/>
          </a:ln>
        </p:spPr>
      </p:pic>
      <p:pic>
        <p:nvPicPr>
          <p:cNvPr id="136" name="Google Shape;136;p20"/>
          <p:cNvPicPr preferRelativeResize="0"/>
          <p:nvPr/>
        </p:nvPicPr>
        <p:blipFill rotWithShape="1">
          <a:blip r:embed="rId8">
            <a:alphaModFix/>
          </a:blip>
          <a:srcRect/>
          <a:stretch/>
        </p:blipFill>
        <p:spPr>
          <a:xfrm>
            <a:off x="4677840" y="1065240"/>
            <a:ext cx="866160" cy="806760"/>
          </a:xfrm>
          <a:prstGeom prst="rect">
            <a:avLst/>
          </a:prstGeom>
          <a:noFill/>
          <a:ln>
            <a:noFill/>
          </a:ln>
        </p:spPr>
      </p:pic>
      <p:pic>
        <p:nvPicPr>
          <p:cNvPr id="137" name="Google Shape;137;p20"/>
          <p:cNvPicPr preferRelativeResize="0"/>
          <p:nvPr/>
        </p:nvPicPr>
        <p:blipFill rotWithShape="1">
          <a:blip r:embed="rId8">
            <a:alphaModFix/>
          </a:blip>
          <a:srcRect/>
          <a:stretch/>
        </p:blipFill>
        <p:spPr>
          <a:xfrm>
            <a:off x="3096000" y="1053360"/>
            <a:ext cx="866160" cy="8186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fr-CA" sz="4400" b="0" i="0" u="none" strike="noStrike" cap="none">
                <a:latin typeface="Arial"/>
                <a:ea typeface="Arial"/>
                <a:cs typeface="Arial"/>
                <a:sym typeface="Arial"/>
              </a:rPr>
              <a:t>Quand faut il aller faire caca?</a:t>
            </a:r>
            <a:endParaRPr sz="4400" b="0" i="0" u="none" strike="noStrike" cap="none">
              <a:latin typeface="Arial"/>
              <a:ea typeface="Arial"/>
              <a:cs typeface="Arial"/>
              <a:sym typeface="Arial"/>
            </a:endParaRPr>
          </a:p>
        </p:txBody>
      </p:sp>
      <p:sp>
        <p:nvSpPr>
          <p:cNvPr id="143" name="Google Shape;143;p21"/>
          <p:cNvSpPr txBox="1"/>
          <p:nvPr/>
        </p:nvSpPr>
        <p:spPr>
          <a:xfrm>
            <a:off x="6048360" y="1872000"/>
            <a:ext cx="3887640" cy="420948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1440"/>
              <a:buFont typeface="Noto Sans Symbols"/>
              <a:buChar char="●"/>
            </a:pPr>
            <a:r>
              <a:rPr lang="fr-CA" sz="3200" b="0" i="0" u="none" strike="noStrike" cap="none">
                <a:latin typeface="Arial"/>
                <a:ea typeface="Arial"/>
                <a:cs typeface="Arial"/>
                <a:sym typeface="Arial"/>
              </a:rPr>
              <a:t>Le gros intestin se termine dans le RECTUM.</a:t>
            </a:r>
            <a:endParaRPr sz="3200" b="0" i="0" u="none" strike="noStrike" cap="none">
              <a:latin typeface="Arial"/>
              <a:ea typeface="Arial"/>
              <a:cs typeface="Arial"/>
              <a:sym typeface="Arial"/>
            </a:endParaRPr>
          </a:p>
        </p:txBody>
      </p:sp>
      <p:pic>
        <p:nvPicPr>
          <p:cNvPr id="144" name="Google Shape;144;p21"/>
          <p:cNvPicPr preferRelativeResize="0"/>
          <p:nvPr/>
        </p:nvPicPr>
        <p:blipFill rotWithShape="1">
          <a:blip r:embed="rId3">
            <a:alphaModFix/>
          </a:blip>
          <a:srcRect/>
          <a:stretch/>
        </p:blipFill>
        <p:spPr>
          <a:xfrm>
            <a:off x="229680" y="1656000"/>
            <a:ext cx="5962320" cy="41335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aphicFrame>
        <p:nvGraphicFramePr>
          <p:cNvPr id="149" name="Google Shape;149;p22"/>
          <p:cNvGraphicFramePr/>
          <p:nvPr/>
        </p:nvGraphicFramePr>
        <p:xfrm>
          <a:off x="0" y="0"/>
          <a:ext cx="3000000" cy="3000000"/>
        </p:xfrm>
        <a:graphic>
          <a:graphicData uri="http://schemas.openxmlformats.org/drawingml/2006/table">
            <a:tbl>
              <a:tblPr>
                <a:noFill/>
                <a:tableStyleId>{37E1C525-536E-4D1D-BAB0-94288FFB3CA3}</a:tableStyleId>
              </a:tblPr>
              <a:tblGrid>
                <a:gridCol w="1460150">
                  <a:extLst>
                    <a:ext uri="{9D8B030D-6E8A-4147-A177-3AD203B41FA5}">
                      <a16:colId xmlns:a16="http://schemas.microsoft.com/office/drawing/2014/main" val="20000"/>
                    </a:ext>
                  </a:extLst>
                </a:gridCol>
                <a:gridCol w="1460150">
                  <a:extLst>
                    <a:ext uri="{9D8B030D-6E8A-4147-A177-3AD203B41FA5}">
                      <a16:colId xmlns:a16="http://schemas.microsoft.com/office/drawing/2014/main" val="20001"/>
                    </a:ext>
                  </a:extLst>
                </a:gridCol>
                <a:gridCol w="1460150">
                  <a:extLst>
                    <a:ext uri="{9D8B030D-6E8A-4147-A177-3AD203B41FA5}">
                      <a16:colId xmlns:a16="http://schemas.microsoft.com/office/drawing/2014/main" val="20002"/>
                    </a:ext>
                  </a:extLst>
                </a:gridCol>
                <a:gridCol w="1460150">
                  <a:extLst>
                    <a:ext uri="{9D8B030D-6E8A-4147-A177-3AD203B41FA5}">
                      <a16:colId xmlns:a16="http://schemas.microsoft.com/office/drawing/2014/main" val="20003"/>
                    </a:ext>
                  </a:extLst>
                </a:gridCol>
                <a:gridCol w="1460150">
                  <a:extLst>
                    <a:ext uri="{9D8B030D-6E8A-4147-A177-3AD203B41FA5}">
                      <a16:colId xmlns:a16="http://schemas.microsoft.com/office/drawing/2014/main" val="20004"/>
                    </a:ext>
                  </a:extLst>
                </a:gridCol>
                <a:gridCol w="1460150">
                  <a:extLst>
                    <a:ext uri="{9D8B030D-6E8A-4147-A177-3AD203B41FA5}">
                      <a16:colId xmlns:a16="http://schemas.microsoft.com/office/drawing/2014/main" val="20005"/>
                    </a:ext>
                  </a:extLst>
                </a:gridCol>
                <a:gridCol w="1463050">
                  <a:extLst>
                    <a:ext uri="{9D8B030D-6E8A-4147-A177-3AD203B41FA5}">
                      <a16:colId xmlns:a16="http://schemas.microsoft.com/office/drawing/2014/main" val="20006"/>
                    </a:ext>
                  </a:extLst>
                </a:gridCol>
              </a:tblGrid>
              <a:tr h="971650">
                <a:tc>
                  <a:txBody>
                    <a:bodyPr/>
                    <a:lstStyle/>
                    <a:p>
                      <a:pPr marL="0" marR="0" lvl="0" indent="0" algn="l" rtl="0">
                        <a:spcBef>
                          <a:spcPts val="0"/>
                        </a:spcBef>
                        <a:spcAft>
                          <a:spcPts val="0"/>
                        </a:spcAft>
                        <a:buNone/>
                      </a:pPr>
                      <a:r>
                        <a:rPr lang="fr-CA" sz="1800" b="0" strike="noStrike">
                          <a:latin typeface="Arial"/>
                          <a:ea typeface="Arial"/>
                          <a:cs typeface="Arial"/>
                          <a:sym typeface="Arial"/>
                        </a:rPr>
                        <a:t>Jour et moments de la journée</a:t>
                      </a:r>
                      <a:endParaRPr sz="1800" b="0" strike="noStrike">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3A3A3"/>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3A3A3"/>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3A3A3"/>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3A3A3"/>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3A3A3"/>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3A3A3"/>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3A3A3"/>
                    </a:solidFill>
                  </a:tcPr>
                </a:tc>
                <a:extLst>
                  <a:ext uri="{0D108BD9-81ED-4DB2-BD59-A6C34878D82A}">
                    <a16:rowId xmlns:a16="http://schemas.microsoft.com/office/drawing/2014/main" val="10000"/>
                  </a:ext>
                </a:extLst>
              </a:tr>
              <a:tr h="971650">
                <a:tc>
                  <a:txBody>
                    <a:bodyPr/>
                    <a:lstStyle/>
                    <a:p>
                      <a:pPr marL="0" marR="0" lvl="0" indent="0" algn="l" rtl="0">
                        <a:spcBef>
                          <a:spcPts val="0"/>
                        </a:spcBef>
                        <a:spcAft>
                          <a:spcPts val="0"/>
                        </a:spcAft>
                        <a:buNone/>
                      </a:pPr>
                      <a:r>
                        <a:rPr lang="fr-CA" sz="1800" b="0" strike="noStrike">
                          <a:latin typeface="Arial"/>
                          <a:ea typeface="Arial"/>
                          <a:cs typeface="Arial"/>
                          <a:sym typeface="Arial"/>
                        </a:rPr>
                        <a:t>LUNDI</a:t>
                      </a:r>
                      <a:endParaRPr sz="1800" b="0" strike="noStrike">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extLst>
                  <a:ext uri="{0D108BD9-81ED-4DB2-BD59-A6C34878D82A}">
                    <a16:rowId xmlns:a16="http://schemas.microsoft.com/office/drawing/2014/main" val="10001"/>
                  </a:ext>
                </a:extLst>
              </a:tr>
              <a:tr h="971650">
                <a:tc>
                  <a:txBody>
                    <a:bodyPr/>
                    <a:lstStyle/>
                    <a:p>
                      <a:pPr marL="0" marR="0" lvl="0" indent="0" algn="l" rtl="0">
                        <a:spcBef>
                          <a:spcPts val="0"/>
                        </a:spcBef>
                        <a:spcAft>
                          <a:spcPts val="0"/>
                        </a:spcAft>
                        <a:buNone/>
                      </a:pPr>
                      <a:r>
                        <a:rPr lang="fr-CA" sz="1800" b="0" strike="noStrike">
                          <a:latin typeface="Arial"/>
                          <a:ea typeface="Arial"/>
                          <a:cs typeface="Arial"/>
                          <a:sym typeface="Arial"/>
                        </a:rPr>
                        <a:t>MARDI</a:t>
                      </a:r>
                      <a:endParaRPr sz="1800" b="0" strike="noStrike">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extLst>
                  <a:ext uri="{0D108BD9-81ED-4DB2-BD59-A6C34878D82A}">
                    <a16:rowId xmlns:a16="http://schemas.microsoft.com/office/drawing/2014/main" val="10002"/>
                  </a:ext>
                </a:extLst>
              </a:tr>
              <a:tr h="971650">
                <a:tc>
                  <a:txBody>
                    <a:bodyPr/>
                    <a:lstStyle/>
                    <a:p>
                      <a:pPr marL="0" marR="0" lvl="0" indent="0" algn="l" rtl="0">
                        <a:spcBef>
                          <a:spcPts val="0"/>
                        </a:spcBef>
                        <a:spcAft>
                          <a:spcPts val="0"/>
                        </a:spcAft>
                        <a:buNone/>
                      </a:pPr>
                      <a:r>
                        <a:rPr lang="fr-CA" sz="1800" b="0" strike="noStrike">
                          <a:latin typeface="Arial"/>
                          <a:ea typeface="Arial"/>
                          <a:cs typeface="Arial"/>
                          <a:sym typeface="Arial"/>
                        </a:rPr>
                        <a:t>MERCREDI</a:t>
                      </a:r>
                      <a:endParaRPr sz="1800" b="0" strike="noStrike">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extLst>
                  <a:ext uri="{0D108BD9-81ED-4DB2-BD59-A6C34878D82A}">
                    <a16:rowId xmlns:a16="http://schemas.microsoft.com/office/drawing/2014/main" val="10003"/>
                  </a:ext>
                </a:extLst>
              </a:tr>
              <a:tr h="971650">
                <a:tc>
                  <a:txBody>
                    <a:bodyPr/>
                    <a:lstStyle/>
                    <a:p>
                      <a:pPr marL="0" marR="0" lvl="0" indent="0" algn="l" rtl="0">
                        <a:spcBef>
                          <a:spcPts val="0"/>
                        </a:spcBef>
                        <a:spcAft>
                          <a:spcPts val="0"/>
                        </a:spcAft>
                        <a:buNone/>
                      </a:pPr>
                      <a:r>
                        <a:rPr lang="fr-CA" sz="1800" b="0" strike="noStrike">
                          <a:latin typeface="Arial"/>
                          <a:ea typeface="Arial"/>
                          <a:cs typeface="Arial"/>
                          <a:sym typeface="Arial"/>
                        </a:rPr>
                        <a:t>JEUDI</a:t>
                      </a:r>
                      <a:endParaRPr sz="1800" b="0" strike="noStrike">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extLst>
                  <a:ext uri="{0D108BD9-81ED-4DB2-BD59-A6C34878D82A}">
                    <a16:rowId xmlns:a16="http://schemas.microsoft.com/office/drawing/2014/main" val="10004"/>
                  </a:ext>
                </a:extLst>
              </a:tr>
              <a:tr h="971650">
                <a:tc>
                  <a:txBody>
                    <a:bodyPr/>
                    <a:lstStyle/>
                    <a:p>
                      <a:pPr marL="0" marR="0" lvl="0" indent="0" algn="l" rtl="0">
                        <a:spcBef>
                          <a:spcPts val="0"/>
                        </a:spcBef>
                        <a:spcAft>
                          <a:spcPts val="0"/>
                        </a:spcAft>
                        <a:buNone/>
                      </a:pPr>
                      <a:r>
                        <a:rPr lang="fr-CA" sz="1800" b="0" strike="noStrike">
                          <a:latin typeface="Arial"/>
                          <a:ea typeface="Arial"/>
                          <a:cs typeface="Arial"/>
                          <a:sym typeface="Arial"/>
                        </a:rPr>
                        <a:t>VENDREDI</a:t>
                      </a:r>
                      <a:endParaRPr sz="1800" b="0" strike="noStrike">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extLst>
                  <a:ext uri="{0D108BD9-81ED-4DB2-BD59-A6C34878D82A}">
                    <a16:rowId xmlns:a16="http://schemas.microsoft.com/office/drawing/2014/main" val="10005"/>
                  </a:ext>
                </a:extLst>
              </a:tr>
              <a:tr h="971650">
                <a:tc>
                  <a:txBody>
                    <a:bodyPr/>
                    <a:lstStyle/>
                    <a:p>
                      <a:pPr marL="0" marR="0" lvl="0" indent="0" algn="l" rtl="0">
                        <a:spcBef>
                          <a:spcPts val="0"/>
                        </a:spcBef>
                        <a:spcAft>
                          <a:spcPts val="0"/>
                        </a:spcAft>
                        <a:buNone/>
                      </a:pPr>
                      <a:r>
                        <a:rPr lang="fr-CA" sz="1800" b="0" strike="noStrike">
                          <a:latin typeface="Arial"/>
                          <a:ea typeface="Arial"/>
                          <a:cs typeface="Arial"/>
                          <a:sym typeface="Arial"/>
                        </a:rPr>
                        <a:t>SAMEDI</a:t>
                      </a:r>
                      <a:endParaRPr sz="1800" b="0" strike="noStrike">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CFFFF"/>
                    </a:solidFill>
                  </a:tcPr>
                </a:tc>
                <a:extLst>
                  <a:ext uri="{0D108BD9-81ED-4DB2-BD59-A6C34878D82A}">
                    <a16:rowId xmlns:a16="http://schemas.microsoft.com/office/drawing/2014/main" val="10006"/>
                  </a:ext>
                </a:extLst>
              </a:tr>
              <a:tr h="974525">
                <a:tc>
                  <a:txBody>
                    <a:bodyPr/>
                    <a:lstStyle/>
                    <a:p>
                      <a:pPr marL="0" marR="0" lvl="0" indent="0" algn="l" rtl="0">
                        <a:spcBef>
                          <a:spcPts val="0"/>
                        </a:spcBef>
                        <a:spcAft>
                          <a:spcPts val="0"/>
                        </a:spcAft>
                        <a:buNone/>
                      </a:pPr>
                      <a:r>
                        <a:rPr lang="fr-CA" sz="1800" b="0" strike="noStrike">
                          <a:latin typeface="Arial"/>
                          <a:ea typeface="Arial"/>
                          <a:cs typeface="Arial"/>
                          <a:sym typeface="Arial"/>
                        </a:rPr>
                        <a:t>DIAMNCHE</a:t>
                      </a:r>
                      <a:endParaRPr sz="1800" b="0" strike="noStrike">
                        <a:latin typeface="Arial"/>
                        <a:ea typeface="Arial"/>
                        <a:cs typeface="Arial"/>
                        <a:sym typeface="Arial"/>
                      </a:endParaRPr>
                    </a:p>
                  </a:txBody>
                  <a:tcPr marL="90000" marR="9000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7B8B8"/>
                    </a:solidFill>
                  </a:tcPr>
                </a:tc>
                <a:extLst>
                  <a:ext uri="{0D108BD9-81ED-4DB2-BD59-A6C34878D82A}">
                    <a16:rowId xmlns:a16="http://schemas.microsoft.com/office/drawing/2014/main" val="10007"/>
                  </a:ext>
                </a:extLst>
              </a:tr>
            </a:tbl>
          </a:graphicData>
        </a:graphic>
      </p:graphicFrame>
      <p:pic>
        <p:nvPicPr>
          <p:cNvPr id="150" name="Google Shape;150;p22"/>
          <p:cNvPicPr preferRelativeResize="0"/>
          <p:nvPr/>
        </p:nvPicPr>
        <p:blipFill rotWithShape="1">
          <a:blip r:embed="rId3">
            <a:alphaModFix/>
          </a:blip>
          <a:srcRect/>
          <a:stretch/>
        </p:blipFill>
        <p:spPr>
          <a:xfrm>
            <a:off x="1512000" y="18720"/>
            <a:ext cx="1299240" cy="917280"/>
          </a:xfrm>
          <a:prstGeom prst="rect">
            <a:avLst/>
          </a:prstGeom>
          <a:noFill/>
          <a:ln>
            <a:noFill/>
          </a:ln>
        </p:spPr>
      </p:pic>
      <p:pic>
        <p:nvPicPr>
          <p:cNvPr id="151" name="Google Shape;151;p22"/>
          <p:cNvPicPr preferRelativeResize="0"/>
          <p:nvPr/>
        </p:nvPicPr>
        <p:blipFill rotWithShape="1">
          <a:blip r:embed="rId4">
            <a:alphaModFix/>
          </a:blip>
          <a:srcRect/>
          <a:stretch/>
        </p:blipFill>
        <p:spPr>
          <a:xfrm>
            <a:off x="3007800" y="0"/>
            <a:ext cx="1312200" cy="936000"/>
          </a:xfrm>
          <a:prstGeom prst="rect">
            <a:avLst/>
          </a:prstGeom>
          <a:noFill/>
          <a:ln>
            <a:noFill/>
          </a:ln>
        </p:spPr>
      </p:pic>
      <p:pic>
        <p:nvPicPr>
          <p:cNvPr id="152" name="Google Shape;152;p22"/>
          <p:cNvPicPr preferRelativeResize="0"/>
          <p:nvPr/>
        </p:nvPicPr>
        <p:blipFill rotWithShape="1">
          <a:blip r:embed="rId5">
            <a:alphaModFix/>
          </a:blip>
          <a:srcRect/>
          <a:stretch/>
        </p:blipFill>
        <p:spPr>
          <a:xfrm>
            <a:off x="4464000" y="70560"/>
            <a:ext cx="1296360" cy="865440"/>
          </a:xfrm>
          <a:prstGeom prst="rect">
            <a:avLst/>
          </a:prstGeom>
          <a:noFill/>
          <a:ln>
            <a:noFill/>
          </a:ln>
        </p:spPr>
      </p:pic>
      <p:pic>
        <p:nvPicPr>
          <p:cNvPr id="153" name="Google Shape;153;p22"/>
          <p:cNvPicPr preferRelativeResize="0"/>
          <p:nvPr/>
        </p:nvPicPr>
        <p:blipFill rotWithShape="1">
          <a:blip r:embed="rId5">
            <a:alphaModFix/>
          </a:blip>
          <a:srcRect/>
          <a:stretch/>
        </p:blipFill>
        <p:spPr>
          <a:xfrm>
            <a:off x="7343640" y="70560"/>
            <a:ext cx="1296360" cy="865440"/>
          </a:xfrm>
          <a:prstGeom prst="rect">
            <a:avLst/>
          </a:prstGeom>
          <a:noFill/>
          <a:ln>
            <a:noFill/>
          </a:ln>
        </p:spPr>
      </p:pic>
      <p:pic>
        <p:nvPicPr>
          <p:cNvPr id="154" name="Google Shape;154;p22"/>
          <p:cNvPicPr preferRelativeResize="0"/>
          <p:nvPr/>
        </p:nvPicPr>
        <p:blipFill rotWithShape="1">
          <a:blip r:embed="rId6">
            <a:alphaModFix/>
          </a:blip>
          <a:srcRect/>
          <a:stretch/>
        </p:blipFill>
        <p:spPr>
          <a:xfrm>
            <a:off x="5904000" y="43200"/>
            <a:ext cx="1312200" cy="892800"/>
          </a:xfrm>
          <a:prstGeom prst="rect">
            <a:avLst/>
          </a:prstGeom>
          <a:noFill/>
          <a:ln>
            <a:noFill/>
          </a:ln>
        </p:spPr>
      </p:pic>
      <p:pic>
        <p:nvPicPr>
          <p:cNvPr id="155" name="Google Shape;155;p22"/>
          <p:cNvPicPr preferRelativeResize="0"/>
          <p:nvPr/>
        </p:nvPicPr>
        <p:blipFill rotWithShape="1">
          <a:blip r:embed="rId7">
            <a:alphaModFix/>
          </a:blip>
          <a:srcRect/>
          <a:stretch/>
        </p:blipFill>
        <p:spPr>
          <a:xfrm>
            <a:off x="8899920" y="0"/>
            <a:ext cx="1324080" cy="914040"/>
          </a:xfrm>
          <a:prstGeom prst="rect">
            <a:avLst/>
          </a:prstGeom>
          <a:noFill/>
          <a:ln>
            <a:noFill/>
          </a:ln>
        </p:spPr>
      </p:pic>
      <p:pic>
        <p:nvPicPr>
          <p:cNvPr id="156" name="Google Shape;156;p22"/>
          <p:cNvPicPr preferRelativeResize="0"/>
          <p:nvPr/>
        </p:nvPicPr>
        <p:blipFill rotWithShape="1">
          <a:blip r:embed="rId8">
            <a:alphaModFix/>
          </a:blip>
          <a:srcRect/>
          <a:stretch/>
        </p:blipFill>
        <p:spPr>
          <a:xfrm>
            <a:off x="1656000" y="1080000"/>
            <a:ext cx="866160" cy="734760"/>
          </a:xfrm>
          <a:prstGeom prst="rect">
            <a:avLst/>
          </a:prstGeom>
          <a:noFill/>
          <a:ln>
            <a:noFill/>
          </a:ln>
        </p:spPr>
      </p:pic>
      <p:pic>
        <p:nvPicPr>
          <p:cNvPr id="157" name="Google Shape;157;p22"/>
          <p:cNvPicPr preferRelativeResize="0"/>
          <p:nvPr/>
        </p:nvPicPr>
        <p:blipFill rotWithShape="1">
          <a:blip r:embed="rId8">
            <a:alphaModFix/>
          </a:blip>
          <a:srcRect/>
          <a:stretch/>
        </p:blipFill>
        <p:spPr>
          <a:xfrm>
            <a:off x="9144000" y="1137240"/>
            <a:ext cx="866160" cy="734760"/>
          </a:xfrm>
          <a:prstGeom prst="rect">
            <a:avLst/>
          </a:prstGeom>
          <a:noFill/>
          <a:ln>
            <a:noFill/>
          </a:ln>
        </p:spPr>
      </p:pic>
      <p:pic>
        <p:nvPicPr>
          <p:cNvPr id="158" name="Google Shape;158;p22"/>
          <p:cNvPicPr preferRelativeResize="0"/>
          <p:nvPr/>
        </p:nvPicPr>
        <p:blipFill rotWithShape="1">
          <a:blip r:embed="rId8">
            <a:alphaModFix/>
          </a:blip>
          <a:srcRect/>
          <a:stretch/>
        </p:blipFill>
        <p:spPr>
          <a:xfrm>
            <a:off x="7629840" y="1152000"/>
            <a:ext cx="866160" cy="734760"/>
          </a:xfrm>
          <a:prstGeom prst="rect">
            <a:avLst/>
          </a:prstGeom>
          <a:noFill/>
          <a:ln>
            <a:noFill/>
          </a:ln>
        </p:spPr>
      </p:pic>
      <p:pic>
        <p:nvPicPr>
          <p:cNvPr id="159" name="Google Shape;159;p22"/>
          <p:cNvPicPr preferRelativeResize="0"/>
          <p:nvPr/>
        </p:nvPicPr>
        <p:blipFill rotWithShape="1">
          <a:blip r:embed="rId8">
            <a:alphaModFix/>
          </a:blip>
          <a:srcRect/>
          <a:stretch/>
        </p:blipFill>
        <p:spPr>
          <a:xfrm>
            <a:off x="6120000" y="1065240"/>
            <a:ext cx="866160" cy="734760"/>
          </a:xfrm>
          <a:prstGeom prst="rect">
            <a:avLst/>
          </a:prstGeom>
          <a:noFill/>
          <a:ln>
            <a:noFill/>
          </a:ln>
        </p:spPr>
      </p:pic>
      <p:pic>
        <p:nvPicPr>
          <p:cNvPr id="160" name="Google Shape;160;p22"/>
          <p:cNvPicPr preferRelativeResize="0"/>
          <p:nvPr/>
        </p:nvPicPr>
        <p:blipFill rotWithShape="1">
          <a:blip r:embed="rId8">
            <a:alphaModFix/>
          </a:blip>
          <a:srcRect/>
          <a:stretch/>
        </p:blipFill>
        <p:spPr>
          <a:xfrm>
            <a:off x="4677840" y="1065240"/>
            <a:ext cx="866160" cy="806760"/>
          </a:xfrm>
          <a:prstGeom prst="rect">
            <a:avLst/>
          </a:prstGeom>
          <a:noFill/>
          <a:ln>
            <a:noFill/>
          </a:ln>
        </p:spPr>
      </p:pic>
      <p:pic>
        <p:nvPicPr>
          <p:cNvPr id="161" name="Google Shape;161;p22"/>
          <p:cNvPicPr preferRelativeResize="0"/>
          <p:nvPr/>
        </p:nvPicPr>
        <p:blipFill rotWithShape="1">
          <a:blip r:embed="rId8">
            <a:alphaModFix/>
          </a:blip>
          <a:srcRect/>
          <a:stretch/>
        </p:blipFill>
        <p:spPr>
          <a:xfrm>
            <a:off x="3096000" y="1053360"/>
            <a:ext cx="866160" cy="818640"/>
          </a:xfrm>
          <a:prstGeom prst="rect">
            <a:avLst/>
          </a:prstGeom>
          <a:noFill/>
          <a:ln>
            <a:noFill/>
          </a:ln>
        </p:spPr>
      </p:pic>
      <p:pic>
        <p:nvPicPr>
          <p:cNvPr id="162" name="Google Shape;162;p22"/>
          <p:cNvPicPr preferRelativeResize="0"/>
          <p:nvPr/>
        </p:nvPicPr>
        <p:blipFill rotWithShape="1">
          <a:blip r:embed="rId9">
            <a:alphaModFix/>
          </a:blip>
          <a:srcRect/>
          <a:stretch/>
        </p:blipFill>
        <p:spPr>
          <a:xfrm>
            <a:off x="5107320" y="2952000"/>
            <a:ext cx="1372680" cy="988560"/>
          </a:xfrm>
          <a:prstGeom prst="rect">
            <a:avLst/>
          </a:prstGeom>
          <a:noFill/>
          <a:ln>
            <a:noFill/>
          </a:ln>
        </p:spPr>
      </p:pic>
      <p:pic>
        <p:nvPicPr>
          <p:cNvPr id="163" name="Google Shape;163;p22"/>
          <p:cNvPicPr preferRelativeResize="0"/>
          <p:nvPr/>
        </p:nvPicPr>
        <p:blipFill rotWithShape="1">
          <a:blip r:embed="rId9">
            <a:alphaModFix/>
          </a:blip>
          <a:srcRect/>
          <a:stretch/>
        </p:blipFill>
        <p:spPr>
          <a:xfrm>
            <a:off x="8324640" y="4896000"/>
            <a:ext cx="1179360" cy="936000"/>
          </a:xfrm>
          <a:prstGeom prst="rect">
            <a:avLst/>
          </a:prstGeom>
          <a:noFill/>
          <a:ln>
            <a:noFill/>
          </a:ln>
        </p:spPr>
      </p:pic>
      <p:pic>
        <p:nvPicPr>
          <p:cNvPr id="164" name="Google Shape;164;p22"/>
          <p:cNvPicPr preferRelativeResize="0"/>
          <p:nvPr/>
        </p:nvPicPr>
        <p:blipFill rotWithShape="1">
          <a:blip r:embed="rId9">
            <a:alphaModFix/>
          </a:blip>
          <a:srcRect/>
          <a:stretch/>
        </p:blipFill>
        <p:spPr>
          <a:xfrm>
            <a:off x="2520000" y="2016000"/>
            <a:ext cx="1224000" cy="93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Personnalisé</PresentationFormat>
  <Slides>16</Slides>
  <Notes>16</Notes>
  <HiddenSlides>0</HiddenSlide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Quand se laver les mains?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Nastasya Le Nader</cp:lastModifiedBy>
  <cp:revision>1</cp:revision>
  <dcterms:modified xsi:type="dcterms:W3CDTF">2020-11-16T20:01:07Z</dcterms:modified>
</cp:coreProperties>
</file>